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7" r:id="rId2"/>
    <p:sldMasterId id="2147483665" r:id="rId3"/>
    <p:sldMasterId id="2147484155" r:id="rId4"/>
  </p:sldMasterIdLst>
  <p:notesMasterIdLst>
    <p:notesMasterId r:id="rId29"/>
  </p:notesMasterIdLst>
  <p:handoutMasterIdLst>
    <p:handoutMasterId r:id="rId30"/>
  </p:handoutMasterIdLst>
  <p:sldIdLst>
    <p:sldId id="383" r:id="rId5"/>
    <p:sldId id="671" r:id="rId6"/>
    <p:sldId id="663" r:id="rId7"/>
    <p:sldId id="664" r:id="rId8"/>
    <p:sldId id="665" r:id="rId9"/>
    <p:sldId id="667" r:id="rId10"/>
    <p:sldId id="666" r:id="rId11"/>
    <p:sldId id="668" r:id="rId12"/>
    <p:sldId id="669" r:id="rId13"/>
    <p:sldId id="672" r:id="rId14"/>
    <p:sldId id="670" r:id="rId15"/>
    <p:sldId id="676" r:id="rId16"/>
    <p:sldId id="675" r:id="rId17"/>
    <p:sldId id="677" r:id="rId18"/>
    <p:sldId id="678" r:id="rId19"/>
    <p:sldId id="679" r:id="rId20"/>
    <p:sldId id="680" r:id="rId21"/>
    <p:sldId id="682" r:id="rId22"/>
    <p:sldId id="683" r:id="rId23"/>
    <p:sldId id="684" r:id="rId24"/>
    <p:sldId id="686" r:id="rId25"/>
    <p:sldId id="685" r:id="rId26"/>
    <p:sldId id="687" r:id="rId27"/>
    <p:sldId id="688" r:id="rId2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00000"/>
    <a:srgbClr val="990000"/>
    <a:srgbClr val="FF0000"/>
    <a:srgbClr val="FF66FF"/>
    <a:srgbClr val="F5862B"/>
    <a:srgbClr val="F9AD6F"/>
    <a:srgbClr val="F8A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84854" autoAdjust="0"/>
  </p:normalViewPr>
  <p:slideViewPr>
    <p:cSldViewPr>
      <p:cViewPr>
        <p:scale>
          <a:sx n="102" d="100"/>
          <a:sy n="102" d="100"/>
        </p:scale>
        <p:origin x="-11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276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DD3E50-40A5-4752-B370-B0FFD2F48174}" type="datetimeFigureOut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9" y="9720263"/>
            <a:ext cx="3076575" cy="512762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DF841B-9576-43FE-BAD1-047A053B0D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693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276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</p:spPr>
        <p:txBody>
          <a:bodyPr vert="horz" lIns="94672" tIns="47337" rIns="94672" bIns="473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7DF5BA-4B4D-4CE8-BB8B-C97583BC8F2F}" type="datetimeFigureOut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2" tIns="47337" rIns="94672" bIns="47337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6"/>
            <a:ext cx="5680075" cy="4606925"/>
          </a:xfrm>
          <a:prstGeom prst="rect">
            <a:avLst/>
          </a:prstGeom>
        </p:spPr>
        <p:txBody>
          <a:bodyPr vert="horz" lIns="94672" tIns="47337" rIns="94672" bIns="4733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9" y="9720263"/>
            <a:ext cx="3076575" cy="512762"/>
          </a:xfrm>
          <a:prstGeom prst="rect">
            <a:avLst/>
          </a:prstGeom>
        </p:spPr>
        <p:txBody>
          <a:bodyPr vert="horz" lIns="94672" tIns="47337" rIns="94672" bIns="473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2E3F3-7B20-40A7-97CF-CE84799520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593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71529-19CD-4F85-B309-EC67689F6CF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63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71529-19CD-4F85-B309-EC67689F6CF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30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9835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03187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7169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5544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345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0012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4544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16163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692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371529-19CD-4F85-B309-EC67689F6CF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18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90219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8053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57109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27228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2441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48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4386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4683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4502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9325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0645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F4A9E-0A4A-43C8-8B34-80C7A1498C6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338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r slide :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/>
          <p:cNvSpPr/>
          <p:nvPr userDrawn="1"/>
        </p:nvSpPr>
        <p:spPr>
          <a:xfrm>
            <a:off x="3357563" y="5715000"/>
            <a:ext cx="3071812" cy="928688"/>
          </a:xfrm>
          <a:prstGeom prst="flowChartAlternateProces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071938" y="5715000"/>
            <a:ext cx="2143125" cy="928688"/>
          </a:xfrm>
          <a:prstGeom prst="rect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Organigramme : Alternative 4"/>
          <p:cNvSpPr/>
          <p:nvPr userDrawn="1"/>
        </p:nvSpPr>
        <p:spPr>
          <a:xfrm>
            <a:off x="6429375" y="5715000"/>
            <a:ext cx="2643188" cy="928688"/>
          </a:xfrm>
          <a:prstGeom prst="flowChartAlternateProcess">
            <a:avLst/>
          </a:prstGeom>
          <a:solidFill>
            <a:srgbClr val="FF7999"/>
          </a:solidFill>
          <a:ln>
            <a:solidFill>
              <a:srgbClr val="FF7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72125" y="5715000"/>
            <a:ext cx="1928813" cy="928688"/>
          </a:xfrm>
          <a:prstGeom prst="rect">
            <a:avLst/>
          </a:prstGeom>
          <a:solidFill>
            <a:srgbClr val="B8002C"/>
          </a:solidFill>
          <a:ln>
            <a:solidFill>
              <a:srgbClr val="B8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B8002C"/>
              </a:solidFill>
            </a:endParaRPr>
          </a:p>
        </p:txBody>
      </p:sp>
      <p:sp>
        <p:nvSpPr>
          <p:cNvPr id="7" name="Organigramme : Alternative 6"/>
          <p:cNvSpPr/>
          <p:nvPr userDrawn="1"/>
        </p:nvSpPr>
        <p:spPr>
          <a:xfrm>
            <a:off x="3286125" y="2071688"/>
            <a:ext cx="5786438" cy="3500437"/>
          </a:xfrm>
          <a:prstGeom prst="flowChartAlternateProcess">
            <a:avLst/>
          </a:prstGeom>
          <a:solidFill>
            <a:srgbClr val="B8002C"/>
          </a:solidFill>
          <a:ln>
            <a:solidFill>
              <a:srgbClr val="B80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latin typeface="+mj-lt"/>
            </a:endParaRPr>
          </a:p>
        </p:txBody>
      </p:sp>
      <p:sp>
        <p:nvSpPr>
          <p:cNvPr id="8" name="Organigramme : Alternative 7"/>
          <p:cNvSpPr/>
          <p:nvPr userDrawn="1"/>
        </p:nvSpPr>
        <p:spPr>
          <a:xfrm>
            <a:off x="71438" y="2071688"/>
            <a:ext cx="3071812" cy="4572000"/>
          </a:xfrm>
          <a:prstGeom prst="flowChartAlternateProcess">
            <a:avLst/>
          </a:prstGeom>
          <a:solidFill>
            <a:srgbClr val="7D1727"/>
          </a:solidFill>
          <a:ln>
            <a:solidFill>
              <a:srgbClr val="8A0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9" name="Groupe 12"/>
          <p:cNvGrpSpPr>
            <a:grpSpLocks noChangeAspect="1"/>
          </p:cNvGrpSpPr>
          <p:nvPr userDrawn="1"/>
        </p:nvGrpSpPr>
        <p:grpSpPr bwMode="auto">
          <a:xfrm>
            <a:off x="142875" y="2420938"/>
            <a:ext cx="2871788" cy="1436687"/>
            <a:chOff x="641696" y="2214554"/>
            <a:chExt cx="3358800" cy="1698434"/>
          </a:xfrm>
        </p:grpSpPr>
        <p:pic>
          <p:nvPicPr>
            <p:cNvPr id="10" name="Picture 1" descr="Consopole_BandeauRoug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4634" t="17084" r="59064" b="19429"/>
            <a:stretch>
              <a:fillRect/>
            </a:stretch>
          </p:blipFill>
          <p:spPr bwMode="auto">
            <a:xfrm>
              <a:off x="642910" y="2214554"/>
              <a:ext cx="3357586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" descr="Consopole_BandeauRoug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43069" t="36511" r="5875" b="34348"/>
            <a:stretch>
              <a:fillRect/>
            </a:stretch>
          </p:blipFill>
          <p:spPr bwMode="auto">
            <a:xfrm>
              <a:off x="641696" y="3500414"/>
              <a:ext cx="3358800" cy="41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" descr="Bandeau horizontal"/>
          <p:cNvPicPr>
            <a:picLocks noChangeAspect="1" noChangeArrowheads="1"/>
          </p:cNvPicPr>
          <p:nvPr userDrawn="1"/>
        </p:nvPicPr>
        <p:blipFill>
          <a:blip r:embed="rId4" cstate="print"/>
          <a:srcRect b="18005"/>
          <a:stretch>
            <a:fillRect/>
          </a:stretch>
        </p:blipFill>
        <p:spPr bwMode="auto">
          <a:xfrm>
            <a:off x="-1" y="714356"/>
            <a:ext cx="9144001" cy="125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143250" y="0"/>
            <a:ext cx="6000750" cy="57150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rgbClr val="4F81BD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BFC9DF">
              <a:alpha val="48000"/>
            </a:srgbClr>
          </a:solidFill>
          <a:ln>
            <a:solidFill>
              <a:srgbClr val="BFC9DF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428992" y="2214555"/>
            <a:ext cx="5643602" cy="2286016"/>
          </a:xfrm>
        </p:spPr>
        <p:txBody>
          <a:bodyPr>
            <a:normAutofit/>
          </a:bodyPr>
          <a:lstStyle>
            <a:lvl1pPr algn="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Alternative 3"/>
          <p:cNvSpPr/>
          <p:nvPr userDrawn="1"/>
        </p:nvSpPr>
        <p:spPr>
          <a:xfrm>
            <a:off x="71438" y="2071688"/>
            <a:ext cx="3071812" cy="3071812"/>
          </a:xfrm>
          <a:prstGeom prst="flowChartAlternateProcess">
            <a:avLst/>
          </a:prstGeom>
          <a:solidFill>
            <a:srgbClr val="8A0022"/>
          </a:solidFill>
          <a:ln>
            <a:solidFill>
              <a:srgbClr val="640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200" dirty="0"/>
          </a:p>
        </p:txBody>
      </p:sp>
      <p:sp>
        <p:nvSpPr>
          <p:cNvPr id="5" name="Organigramme : Alternative 4"/>
          <p:cNvSpPr/>
          <p:nvPr userDrawn="1"/>
        </p:nvSpPr>
        <p:spPr>
          <a:xfrm>
            <a:off x="3286125" y="2071688"/>
            <a:ext cx="5786438" cy="3071812"/>
          </a:xfrm>
          <a:prstGeom prst="flowChartAlternateProcess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dirty="0">
              <a:latin typeface="+mj-lt"/>
            </a:endParaRPr>
          </a:p>
        </p:txBody>
      </p:sp>
      <p:sp>
        <p:nvSpPr>
          <p:cNvPr id="6" name="Titre 19"/>
          <p:cNvSpPr txBox="1">
            <a:spLocks/>
          </p:cNvSpPr>
          <p:nvPr userDrawn="1"/>
        </p:nvSpPr>
        <p:spPr>
          <a:xfrm>
            <a:off x="3429000" y="2214563"/>
            <a:ext cx="5643563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0"/>
          </p:nvPr>
        </p:nvSpPr>
        <p:spPr>
          <a:xfrm>
            <a:off x="0" y="2786062"/>
            <a:ext cx="3143239" cy="1357317"/>
          </a:xfrm>
        </p:spPr>
        <p:txBody>
          <a:bodyPr>
            <a:noAutofit/>
          </a:bodyPr>
          <a:lstStyle>
            <a:lvl1pPr>
              <a:buFontTx/>
              <a:buNone/>
              <a:defRPr sz="42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buFontTx/>
              <a:buNone/>
              <a:defRPr sz="42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buFontTx/>
              <a:buNone/>
              <a:defRPr sz="42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buFontTx/>
              <a:buNone/>
              <a:defRPr sz="42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buFontTx/>
              <a:buNone/>
              <a:defRPr sz="42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3286116" y="2214554"/>
            <a:ext cx="5857884" cy="2928958"/>
          </a:xfrm>
        </p:spPr>
        <p:txBody>
          <a:bodyPr rIns="21600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/>
          </p:cNvSpPr>
          <p:nvPr userDrawn="1"/>
        </p:nvSpPr>
        <p:spPr>
          <a:xfrm>
            <a:off x="1500188" y="0"/>
            <a:ext cx="7643812" cy="6858000"/>
          </a:xfrm>
          <a:prstGeom prst="ellipse">
            <a:avLst/>
          </a:prstGeom>
          <a:solidFill>
            <a:srgbClr val="BFC9DF">
              <a:alpha val="49000"/>
            </a:srgbClr>
          </a:solidFill>
          <a:ln>
            <a:solidFill>
              <a:srgbClr val="BFC9DF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 userDrawn="1"/>
        </p:nvSpPr>
        <p:spPr>
          <a:xfrm>
            <a:off x="1571625" y="358775"/>
            <a:ext cx="6500813" cy="6499225"/>
          </a:xfrm>
          <a:prstGeom prst="ellipse">
            <a:avLst/>
          </a:prstGeom>
          <a:solidFill>
            <a:srgbClr val="BFC9DF"/>
          </a:solidFill>
          <a:ln>
            <a:solidFill>
              <a:srgbClr val="BFC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 userDrawn="1"/>
        </p:nvSpPr>
        <p:spPr>
          <a:xfrm>
            <a:off x="5143504" y="5000636"/>
            <a:ext cx="3857652" cy="1714512"/>
          </a:xfrm>
          <a:prstGeom prst="roundRect">
            <a:avLst/>
          </a:prstGeom>
          <a:gradFill flip="none" rotWithShape="1">
            <a:gsLst>
              <a:gs pos="0">
                <a:srgbClr val="B8002C">
                  <a:shade val="30000"/>
                  <a:satMod val="115000"/>
                </a:srgbClr>
              </a:gs>
              <a:gs pos="50000">
                <a:srgbClr val="B8002C">
                  <a:shade val="67500"/>
                  <a:satMod val="115000"/>
                </a:srgbClr>
              </a:gs>
              <a:gs pos="100000">
                <a:srgbClr val="B8002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7" name="Image 6" descr="Bandeau vertical.do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"/>
            <a:ext cx="142876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Espace réservé du texte 31"/>
          <p:cNvSpPr>
            <a:spLocks noGrp="1"/>
          </p:cNvSpPr>
          <p:nvPr>
            <p:ph type="body" sz="quarter" idx="14"/>
          </p:nvPr>
        </p:nvSpPr>
        <p:spPr>
          <a:xfrm>
            <a:off x="5214942" y="5357826"/>
            <a:ext cx="3714776" cy="1285884"/>
          </a:xfrm>
        </p:spPr>
        <p:txBody>
          <a:bodyPr>
            <a:normAutofit/>
          </a:bodyPr>
          <a:lstStyle>
            <a:lvl1pPr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buFontTx/>
              <a:buNone/>
              <a:defRPr sz="2400" b="1">
                <a:solidFill>
                  <a:schemeClr val="bg1"/>
                </a:solidFill>
              </a:defRPr>
            </a:lvl2pPr>
            <a:lvl3pPr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buFontTx/>
              <a:buNone/>
              <a:defRPr sz="2400" b="1">
                <a:solidFill>
                  <a:schemeClr val="bg1"/>
                </a:solidFill>
              </a:defRPr>
            </a:lvl4pPr>
            <a:lvl5pPr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1857356" y="1785938"/>
            <a:ext cx="5572164" cy="2571750"/>
          </a:xfrm>
        </p:spPr>
        <p:txBody>
          <a:bodyPr/>
          <a:lstStyle>
            <a:lvl1pPr>
              <a:buFontTx/>
              <a:buNone/>
              <a:defRPr sz="3600" b="1">
                <a:solidFill>
                  <a:schemeClr val="bg1"/>
                </a:solidFill>
              </a:defRPr>
            </a:lvl1pPr>
            <a:lvl2pPr>
              <a:buFontTx/>
              <a:buNone/>
              <a:defRPr b="0">
                <a:solidFill>
                  <a:schemeClr val="bg1"/>
                </a:solidFill>
              </a:defRPr>
            </a:lvl2pPr>
            <a:lvl3pPr>
              <a:buFontTx/>
              <a:buNone/>
              <a:defRPr b="0">
                <a:solidFill>
                  <a:schemeClr val="bg1"/>
                </a:solidFill>
              </a:defRPr>
            </a:lvl3pPr>
            <a:lvl4pPr>
              <a:buFontTx/>
              <a:buNone/>
              <a:defRPr b="0">
                <a:solidFill>
                  <a:schemeClr val="bg1"/>
                </a:solidFill>
              </a:defRPr>
            </a:lvl4pPr>
            <a:lvl5pPr>
              <a:buFontTx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>
            <a:spLocks noChangeAspect="1"/>
          </p:cNvSpPr>
          <p:nvPr userDrawn="1"/>
        </p:nvSpPr>
        <p:spPr>
          <a:xfrm>
            <a:off x="0" y="2573338"/>
            <a:ext cx="4286250" cy="4284662"/>
          </a:xfrm>
          <a:prstGeom prst="ellipse">
            <a:avLst/>
          </a:prstGeom>
          <a:solidFill>
            <a:srgbClr val="BFC9DF">
              <a:alpha val="53000"/>
            </a:srgbClr>
          </a:solidFill>
          <a:ln>
            <a:solidFill>
              <a:srgbClr val="BFC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Ellipse 6"/>
          <p:cNvSpPr>
            <a:spLocks/>
          </p:cNvSpPr>
          <p:nvPr userDrawn="1"/>
        </p:nvSpPr>
        <p:spPr>
          <a:xfrm>
            <a:off x="-500063" y="-1571625"/>
            <a:ext cx="10287001" cy="9215438"/>
          </a:xfrm>
          <a:prstGeom prst="ellipse">
            <a:avLst/>
          </a:prstGeom>
          <a:solidFill>
            <a:srgbClr val="BFC9DF">
              <a:alpha val="25000"/>
            </a:srgbClr>
          </a:solidFill>
          <a:ln>
            <a:solidFill>
              <a:srgbClr val="BFC9DF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Corde 7"/>
          <p:cNvSpPr/>
          <p:nvPr userDrawn="1"/>
        </p:nvSpPr>
        <p:spPr>
          <a:xfrm rot="16200000">
            <a:off x="5946775" y="-1697037"/>
            <a:ext cx="3036888" cy="3357562"/>
          </a:xfrm>
          <a:prstGeom prst="chord">
            <a:avLst>
              <a:gd name="adj1" fmla="val 5404336"/>
              <a:gd name="adj2" fmla="val 16200000"/>
            </a:avLst>
          </a:prstGeom>
          <a:solidFill>
            <a:srgbClr val="BFC9DF">
              <a:alpha val="79000"/>
            </a:srgbClr>
          </a:solidFill>
          <a:ln>
            <a:solidFill>
              <a:srgbClr val="BFC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Corde 8"/>
          <p:cNvSpPr/>
          <p:nvPr userDrawn="1"/>
        </p:nvSpPr>
        <p:spPr>
          <a:xfrm rot="5400000">
            <a:off x="4723607" y="4460081"/>
            <a:ext cx="3625850" cy="4786313"/>
          </a:xfrm>
          <a:prstGeom prst="chord">
            <a:avLst>
              <a:gd name="adj1" fmla="val 5404336"/>
              <a:gd name="adj2" fmla="val 16200000"/>
            </a:avLst>
          </a:prstGeom>
          <a:solidFill>
            <a:srgbClr val="BFC9DF">
              <a:alpha val="46000"/>
            </a:srgbClr>
          </a:solidFill>
          <a:ln>
            <a:solidFill>
              <a:srgbClr val="BFC9D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Arrondir un rectangle avec un coin du même côté 9"/>
          <p:cNvSpPr/>
          <p:nvPr userDrawn="1"/>
        </p:nvSpPr>
        <p:spPr>
          <a:xfrm rot="16200000">
            <a:off x="4500563" y="-1857375"/>
            <a:ext cx="857250" cy="8429625"/>
          </a:xfrm>
          <a:prstGeom prst="round2Same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Arrondir un rectangle avec un coin du même côté 11"/>
          <p:cNvSpPr/>
          <p:nvPr userDrawn="1"/>
        </p:nvSpPr>
        <p:spPr>
          <a:xfrm rot="16200000">
            <a:off x="4500563" y="-642938"/>
            <a:ext cx="857250" cy="8429625"/>
          </a:xfrm>
          <a:prstGeom prst="round2SameRect">
            <a:avLst/>
          </a:prstGeom>
          <a:solidFill>
            <a:srgbClr val="8A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Arrondir un rectangle avec un coin du même côté 12"/>
          <p:cNvSpPr/>
          <p:nvPr userDrawn="1"/>
        </p:nvSpPr>
        <p:spPr>
          <a:xfrm rot="16200000">
            <a:off x="4500563" y="571500"/>
            <a:ext cx="857250" cy="8429625"/>
          </a:xfrm>
          <a:prstGeom prst="round2SameRect">
            <a:avLst/>
          </a:prstGeom>
          <a:solidFill>
            <a:srgbClr val="FF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428750" y="1928813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28750" y="3143250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428750" y="4357688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Espace réservé du texte 31"/>
          <p:cNvSpPr>
            <a:spLocks noGrp="1"/>
          </p:cNvSpPr>
          <p:nvPr>
            <p:ph type="body" sz="quarter" idx="14"/>
          </p:nvPr>
        </p:nvSpPr>
        <p:spPr>
          <a:xfrm>
            <a:off x="5214942" y="5357826"/>
            <a:ext cx="3714776" cy="1285884"/>
          </a:xfrm>
        </p:spPr>
        <p:txBody>
          <a:bodyPr>
            <a:normAutofit/>
          </a:bodyPr>
          <a:lstStyle>
            <a:lvl1pPr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buFontTx/>
              <a:buNone/>
              <a:defRPr sz="2400" b="1">
                <a:solidFill>
                  <a:schemeClr val="bg1"/>
                </a:solidFill>
              </a:defRPr>
            </a:lvl2pPr>
            <a:lvl3pPr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buFontTx/>
              <a:buNone/>
              <a:defRPr sz="2400" b="1">
                <a:solidFill>
                  <a:schemeClr val="bg1"/>
                </a:solidFill>
              </a:defRPr>
            </a:lvl4pPr>
            <a:lvl5pPr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428729" y="1928803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8" name="Espace réservé du texte 26"/>
          <p:cNvSpPr>
            <a:spLocks noGrp="1"/>
          </p:cNvSpPr>
          <p:nvPr>
            <p:ph type="body" sz="quarter" idx="16"/>
          </p:nvPr>
        </p:nvSpPr>
        <p:spPr>
          <a:xfrm>
            <a:off x="1428729" y="3143249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9" name="Espace réservé du texte 26"/>
          <p:cNvSpPr>
            <a:spLocks noGrp="1"/>
          </p:cNvSpPr>
          <p:nvPr>
            <p:ph type="body" sz="quarter" idx="17"/>
          </p:nvPr>
        </p:nvSpPr>
        <p:spPr>
          <a:xfrm>
            <a:off x="1428729" y="4357694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r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>
            <a:spLocks noChangeAspect="1"/>
          </p:cNvSpPr>
          <p:nvPr userDrawn="1"/>
        </p:nvSpPr>
        <p:spPr>
          <a:xfrm>
            <a:off x="0" y="2573338"/>
            <a:ext cx="4286250" cy="4284662"/>
          </a:xfrm>
          <a:prstGeom prst="ellipse">
            <a:avLst/>
          </a:prstGeom>
          <a:solidFill>
            <a:srgbClr val="BFC9DF">
              <a:alpha val="53000"/>
            </a:srgbClr>
          </a:solidFill>
          <a:ln>
            <a:solidFill>
              <a:srgbClr val="BFC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Ellipse 6"/>
          <p:cNvSpPr>
            <a:spLocks/>
          </p:cNvSpPr>
          <p:nvPr userDrawn="1"/>
        </p:nvSpPr>
        <p:spPr>
          <a:xfrm>
            <a:off x="-500063" y="-1571625"/>
            <a:ext cx="10287001" cy="9215438"/>
          </a:xfrm>
          <a:prstGeom prst="ellipse">
            <a:avLst/>
          </a:prstGeom>
          <a:solidFill>
            <a:srgbClr val="BFC9DF">
              <a:alpha val="25000"/>
            </a:srgbClr>
          </a:solidFill>
          <a:ln>
            <a:solidFill>
              <a:srgbClr val="BFC9DF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Corde 7"/>
          <p:cNvSpPr/>
          <p:nvPr userDrawn="1"/>
        </p:nvSpPr>
        <p:spPr>
          <a:xfrm rot="16200000">
            <a:off x="5946775" y="-1697037"/>
            <a:ext cx="3036888" cy="3357562"/>
          </a:xfrm>
          <a:prstGeom prst="chord">
            <a:avLst>
              <a:gd name="adj1" fmla="val 5404336"/>
              <a:gd name="adj2" fmla="val 16200000"/>
            </a:avLst>
          </a:prstGeom>
          <a:solidFill>
            <a:srgbClr val="BFC9DF">
              <a:alpha val="79000"/>
            </a:srgbClr>
          </a:solidFill>
          <a:ln>
            <a:solidFill>
              <a:srgbClr val="BFC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Corde 8"/>
          <p:cNvSpPr/>
          <p:nvPr userDrawn="1"/>
        </p:nvSpPr>
        <p:spPr>
          <a:xfrm rot="5400000">
            <a:off x="4723607" y="4460081"/>
            <a:ext cx="3625850" cy="4786313"/>
          </a:xfrm>
          <a:prstGeom prst="chord">
            <a:avLst>
              <a:gd name="adj1" fmla="val 5404336"/>
              <a:gd name="adj2" fmla="val 16200000"/>
            </a:avLst>
          </a:prstGeom>
          <a:solidFill>
            <a:srgbClr val="BFC9DF">
              <a:alpha val="46000"/>
            </a:srgbClr>
          </a:solidFill>
          <a:ln>
            <a:solidFill>
              <a:srgbClr val="BFC9D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428750" y="1928813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8750" y="3143250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428750" y="4357688"/>
            <a:ext cx="771525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Espace réservé du texte 31"/>
          <p:cNvSpPr>
            <a:spLocks noGrp="1"/>
          </p:cNvSpPr>
          <p:nvPr>
            <p:ph type="body" sz="quarter" idx="14"/>
          </p:nvPr>
        </p:nvSpPr>
        <p:spPr>
          <a:xfrm>
            <a:off x="5214942" y="5357826"/>
            <a:ext cx="3714776" cy="1285884"/>
          </a:xfrm>
        </p:spPr>
        <p:txBody>
          <a:bodyPr>
            <a:normAutofit/>
          </a:bodyPr>
          <a:lstStyle>
            <a:lvl1pPr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buFontTx/>
              <a:buNone/>
              <a:defRPr sz="2400" b="1">
                <a:solidFill>
                  <a:schemeClr val="bg1"/>
                </a:solidFill>
              </a:defRPr>
            </a:lvl2pPr>
            <a:lvl3pPr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buFontTx/>
              <a:buNone/>
              <a:defRPr sz="2400" b="1">
                <a:solidFill>
                  <a:schemeClr val="bg1"/>
                </a:solidFill>
              </a:defRPr>
            </a:lvl4pPr>
            <a:lvl5pPr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428729" y="1928803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8" name="Espace réservé du texte 26"/>
          <p:cNvSpPr>
            <a:spLocks noGrp="1"/>
          </p:cNvSpPr>
          <p:nvPr>
            <p:ph type="body" sz="quarter" idx="16"/>
          </p:nvPr>
        </p:nvSpPr>
        <p:spPr>
          <a:xfrm>
            <a:off x="1428729" y="3143249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9" name="Espace réservé du texte 26"/>
          <p:cNvSpPr>
            <a:spLocks noGrp="1"/>
          </p:cNvSpPr>
          <p:nvPr>
            <p:ph type="body" sz="quarter" idx="17"/>
          </p:nvPr>
        </p:nvSpPr>
        <p:spPr>
          <a:xfrm>
            <a:off x="1428729" y="4357694"/>
            <a:ext cx="7715272" cy="857250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buFontTx/>
              <a:buNone/>
              <a:defRPr sz="2000">
                <a:solidFill>
                  <a:srgbClr val="333333"/>
                </a:solidFill>
              </a:defRPr>
            </a:lvl2pPr>
            <a:lvl3pPr>
              <a:buFontTx/>
              <a:buNone/>
              <a:defRPr sz="2000">
                <a:solidFill>
                  <a:srgbClr val="333333"/>
                </a:solidFill>
              </a:defRPr>
            </a:lvl3pPr>
            <a:lvl4pPr>
              <a:buFontTx/>
              <a:buNone/>
              <a:defRPr sz="2000">
                <a:solidFill>
                  <a:srgbClr val="333333"/>
                </a:solidFill>
              </a:defRPr>
            </a:lvl4pPr>
            <a:lvl5pPr>
              <a:buFontTx/>
              <a:buNone/>
              <a:defRPr sz="2000">
                <a:solidFill>
                  <a:srgbClr val="33333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B28C-DF22-47D5-A120-B6B2DBC7FFFE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291C-9E2A-4ADB-8CE2-3966C0001B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2189-4D49-4076-B367-93D5FC071198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B282-6BB2-4E48-8014-91F7B0C873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42A0-8BA5-43D1-A3EB-2FD484C7153E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0770-FF26-4CF4-B8DF-A701D1E6EA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8026-8BDA-4564-BA56-75683E939C5C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F9CE-4F7B-4A2A-AA49-DCEB730B90A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EA55-B2F4-434E-9376-CC42AB403EC7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B7B3-4B64-4EF3-B75C-D759A972359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1A2B-B700-4C84-8BF1-8BED561D5BA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545C-35AF-4C3B-8517-187EEFB1B93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s pres the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u même côté 3"/>
          <p:cNvSpPr/>
          <p:nvPr userDrawn="1"/>
        </p:nvSpPr>
        <p:spPr>
          <a:xfrm rot="16200000">
            <a:off x="2428875" y="1"/>
            <a:ext cx="5786437" cy="7643812"/>
          </a:xfrm>
          <a:prstGeom prst="round2SameRect">
            <a:avLst>
              <a:gd name="adj1" fmla="val 3874"/>
              <a:gd name="adj2" fmla="val 0"/>
            </a:avLst>
          </a:prstGeom>
          <a:solidFill>
            <a:srgbClr val="BFC9DF">
              <a:alpha val="48000"/>
            </a:srgbClr>
          </a:solidFill>
          <a:ln>
            <a:solidFill>
              <a:srgbClr val="BFC9DF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0" y="142875"/>
            <a:ext cx="3786188" cy="714375"/>
          </a:xfrm>
          <a:prstGeom prst="roundRect">
            <a:avLst/>
          </a:prstGeom>
          <a:solidFill>
            <a:srgbClr val="7D1727"/>
          </a:solidFill>
          <a:ln>
            <a:solidFill>
              <a:srgbClr val="7D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6" name="Groupe 26"/>
          <p:cNvGrpSpPr/>
          <p:nvPr userDrawn="1"/>
        </p:nvGrpSpPr>
        <p:grpSpPr>
          <a:xfrm>
            <a:off x="3071802" y="142852"/>
            <a:ext cx="6072198" cy="714380"/>
            <a:chOff x="2928926" y="142852"/>
            <a:chExt cx="6215074" cy="714380"/>
          </a:xfrm>
          <a:solidFill>
            <a:srgbClr val="B8002C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2928926" y="142852"/>
              <a:ext cx="6215074" cy="714380"/>
            </a:xfrm>
            <a:prstGeom prst="roundRect">
              <a:avLst/>
            </a:prstGeom>
            <a:grpFill/>
            <a:ln>
              <a:solidFill>
                <a:srgbClr val="B80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28926" y="142852"/>
              <a:ext cx="3143272" cy="714380"/>
            </a:xfrm>
            <a:prstGeom prst="rect">
              <a:avLst/>
            </a:prstGeom>
            <a:grpFill/>
            <a:ln>
              <a:solidFill>
                <a:srgbClr val="B80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pic>
        <p:nvPicPr>
          <p:cNvPr id="9" name="Image 8" descr="Bandeau vertical.do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165" y="947854"/>
            <a:ext cx="1292962" cy="577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" descr="Consopole_BandeauRouge"/>
          <p:cNvPicPr>
            <a:picLocks noChangeAspect="1" noChangeArrowheads="1"/>
          </p:cNvPicPr>
          <p:nvPr userDrawn="1"/>
        </p:nvPicPr>
        <p:blipFill>
          <a:blip r:embed="rId3" cstate="print"/>
          <a:srcRect l="4634" t="17084" r="59064" b="19429"/>
          <a:stretch>
            <a:fillRect/>
          </a:stretch>
        </p:blipFill>
        <p:spPr bwMode="auto">
          <a:xfrm>
            <a:off x="0" y="190500"/>
            <a:ext cx="1500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 userDrawn="1"/>
        </p:nvSpPr>
        <p:spPr>
          <a:xfrm rot="20747521">
            <a:off x="1916113" y="3338513"/>
            <a:ext cx="6311900" cy="1844675"/>
          </a:xfrm>
          <a:prstGeom prst="ellipse">
            <a:avLst/>
          </a:prstGeom>
          <a:solidFill>
            <a:srgbClr val="BFC9DF">
              <a:alpha val="78000"/>
            </a:srgbClr>
          </a:solidFill>
          <a:ln>
            <a:solidFill>
              <a:srgbClr val="BFC9DF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Ellipse 11"/>
          <p:cNvSpPr/>
          <p:nvPr userDrawn="1"/>
        </p:nvSpPr>
        <p:spPr>
          <a:xfrm rot="1539274">
            <a:off x="7297738" y="2465388"/>
            <a:ext cx="1516062" cy="217487"/>
          </a:xfrm>
          <a:prstGeom prst="ellipse">
            <a:avLst/>
          </a:prstGeom>
          <a:solidFill>
            <a:srgbClr val="BFC9DF">
              <a:alpha val="78000"/>
            </a:srgbClr>
          </a:solidFill>
          <a:ln>
            <a:solidFill>
              <a:srgbClr val="BFC9DF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Ellipse 12"/>
          <p:cNvSpPr/>
          <p:nvPr userDrawn="1"/>
        </p:nvSpPr>
        <p:spPr>
          <a:xfrm rot="20052200">
            <a:off x="7988300" y="1604963"/>
            <a:ext cx="1195388" cy="217487"/>
          </a:xfrm>
          <a:prstGeom prst="ellipse">
            <a:avLst/>
          </a:prstGeom>
          <a:solidFill>
            <a:srgbClr val="BFC9DF">
              <a:alpha val="78000"/>
            </a:srgbClr>
          </a:solidFill>
          <a:ln>
            <a:solidFill>
              <a:srgbClr val="BFC9DF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858250" y="6688138"/>
            <a:ext cx="285750" cy="16986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9BDAC922-9695-4E81-93D4-CB70FB27542D}" type="slidenum">
              <a:rPr lang="fr-FR" sz="1100">
                <a:latin typeface="+mj-lt"/>
              </a:rPr>
              <a:pPr>
                <a:defRPr/>
              </a:pPr>
              <a:t>‹N°›</a:t>
            </a:fld>
            <a:endParaRPr lang="fr-FR" sz="11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6000760" cy="571480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0166" y="1428736"/>
            <a:ext cx="7643834" cy="507209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 b="1">
                <a:solidFill>
                  <a:srgbClr val="333333"/>
                </a:solidFill>
                <a:latin typeface="+mn-lt"/>
              </a:defRPr>
            </a:lvl1pPr>
            <a:lvl2pPr>
              <a:buFont typeface="Wingdings" pitchFamily="2" charset="2"/>
              <a:buChar char="ü"/>
              <a:defRPr sz="2800">
                <a:solidFill>
                  <a:srgbClr val="333333"/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+mn-lt"/>
              </a:defRPr>
            </a:lvl3pPr>
            <a:lvl4pPr>
              <a:defRPr sz="2400">
                <a:solidFill>
                  <a:srgbClr val="333333"/>
                </a:solidFill>
                <a:latin typeface="+mn-lt"/>
              </a:defRPr>
            </a:lvl4pPr>
            <a:lvl5pPr>
              <a:defRPr sz="2400"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C6B-26F3-4245-AD97-BB5CF10A4D71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328C-BFEB-4489-88C6-2911ABBE8E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F64C-F5A4-4DF0-910B-BB80DC570959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A37D-B35F-408D-B78D-641CC514BF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085" y="2130058"/>
            <a:ext cx="7771834" cy="146967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166" y="3885550"/>
            <a:ext cx="6399668" cy="1753987"/>
          </a:xfrm>
        </p:spPr>
        <p:txBody>
          <a:bodyPr/>
          <a:lstStyle>
            <a:lvl1pPr marL="0" indent="0" algn="ctr">
              <a:buNone/>
              <a:defRPr/>
            </a:lvl1pPr>
            <a:lvl2pPr marL="418021" indent="0" algn="ctr">
              <a:buNone/>
              <a:defRPr/>
            </a:lvl2pPr>
            <a:lvl3pPr marL="836040" indent="0" algn="ctr">
              <a:buNone/>
              <a:defRPr/>
            </a:lvl3pPr>
            <a:lvl4pPr marL="1254061" indent="0" algn="ctr">
              <a:buNone/>
              <a:defRPr/>
            </a:lvl4pPr>
            <a:lvl5pPr marL="1672082" indent="0" algn="ctr">
              <a:buNone/>
              <a:defRPr/>
            </a:lvl5pPr>
            <a:lvl6pPr marL="2090102" indent="0" algn="ctr">
              <a:buNone/>
              <a:defRPr/>
            </a:lvl6pPr>
            <a:lvl7pPr marL="2508122" indent="0" algn="ctr">
              <a:buNone/>
              <a:defRPr/>
            </a:lvl7pPr>
            <a:lvl8pPr marL="2926143" indent="0" algn="ctr">
              <a:buNone/>
              <a:defRPr/>
            </a:lvl8pPr>
            <a:lvl9pPr marL="3344163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E970-6089-45EF-8C57-33627EFEBB9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76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9B58-13AD-4149-9EB5-54B62536E488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EAB9-0347-4B65-9E7D-1896D6A6A03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710A-98F8-4DAC-B711-27C36D9833AE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160F-AD53-4013-9C67-2039B98B3B6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A825-26D4-407B-8AC7-C1C9C333CAA9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BE33-254E-462E-8993-243E4CD25F3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0D4B-F9CD-4739-8E9C-8ABBE1A82AC5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ED03-A6C9-409D-98DA-53493A4FF1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C1CF-8403-49E8-A244-6DB596B298D2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5633-4384-49DD-B3D2-6B5F154E8AA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A15D-C1AE-44EB-B496-9E0B91DE5F47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63F6-8865-451C-B761-E00FA4058F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00D9-94B6-49F8-B80F-6E361C9672EC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CB6D-88AC-4116-9BF0-7FAA48DA3B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s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6" name="Groupe 18"/>
          <p:cNvGrpSpPr>
            <a:grpSpLocks/>
          </p:cNvGrpSpPr>
          <p:nvPr userDrawn="1"/>
        </p:nvGrpSpPr>
        <p:grpSpPr bwMode="auto">
          <a:xfrm>
            <a:off x="0" y="1062035"/>
            <a:ext cx="9144000" cy="80965"/>
            <a:chOff x="-32" y="1062045"/>
            <a:chExt cx="9144064" cy="143989"/>
          </a:xfrm>
        </p:grpSpPr>
        <p:sp>
          <p:nvSpPr>
            <p:cNvPr id="7" name="Rectangle 6"/>
            <p:cNvSpPr/>
            <p:nvPr userDrawn="1"/>
          </p:nvSpPr>
          <p:spPr>
            <a:xfrm>
              <a:off x="2663812" y="1066792"/>
              <a:ext cx="6480220" cy="139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2" y="1062045"/>
              <a:ext cx="3071835" cy="1439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9" name="ZoneTexte 8"/>
          <p:cNvSpPr txBox="1"/>
          <p:nvPr userDrawn="1"/>
        </p:nvSpPr>
        <p:spPr>
          <a:xfrm>
            <a:off x="8501063" y="6215063"/>
            <a:ext cx="4286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58250" y="571500"/>
            <a:ext cx="285750" cy="1698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2A4AD-14AF-472D-8D66-8E60CD423460}" type="slidenum">
              <a:rPr lang="fr-FR" sz="1100">
                <a:latin typeface="+mj-lt"/>
              </a:rPr>
              <a:pPr>
                <a:defRPr/>
              </a:pPr>
              <a:t>‹N°›</a:t>
            </a:fld>
            <a:endParaRPr lang="fr-FR" sz="11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1580-4BB8-49DA-A670-28DD9078BF9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4576-445C-4BED-BC88-38CB9B115EA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380C-387D-49D7-9BF6-D103CD2644DD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5502-E988-4032-AE0D-265A62696DB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7A3E-C6B6-41C7-87F8-9AF89C070C7A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8B83-7665-4BCD-817A-E15A1D2A9D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1101-8171-4C36-B32E-1E4AB7E02862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621B-AA04-4578-9328-E6AB02FDA8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0685-8AEA-4DA2-85A2-4580BDCC8A60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4379-49A9-4A15-8F3A-6BFAA76581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C88C-A630-4814-BDCF-D30F7E807C88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B15B-6C7E-4971-9750-47F64FB94B3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443E-3208-4498-A743-F0018306314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1A8C-00B6-460D-91D1-E104062800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3938-D8E1-47F0-BC51-BE2272BC5925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5513-AA73-492F-807C-4FD21E74E6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C851-5152-4D5F-96D9-8DB62473939B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A156-8989-4D79-A9AE-98E59144EE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0994-C931-4C97-B8A1-BA1FD9806B98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628C-0B7E-4962-94D4-354D8F13BF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ultats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63825" y="0"/>
            <a:ext cx="6480175" cy="571500"/>
          </a:xfrm>
          <a:prstGeom prst="rect">
            <a:avLst/>
          </a:prstGeom>
          <a:solidFill>
            <a:srgbClr val="8A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071813" cy="571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5" name="Groupe 7"/>
          <p:cNvGrpSpPr>
            <a:grpSpLocks/>
          </p:cNvGrpSpPr>
          <p:nvPr userDrawn="1"/>
        </p:nvGrpSpPr>
        <p:grpSpPr bwMode="auto">
          <a:xfrm>
            <a:off x="0" y="1000125"/>
            <a:ext cx="9144000" cy="179388"/>
            <a:chOff x="-32" y="1142984"/>
            <a:chExt cx="9144064" cy="180024"/>
          </a:xfrm>
        </p:grpSpPr>
        <p:sp>
          <p:nvSpPr>
            <p:cNvPr id="6" name="Rectangle 5"/>
            <p:cNvSpPr/>
            <p:nvPr userDrawn="1"/>
          </p:nvSpPr>
          <p:spPr>
            <a:xfrm>
              <a:off x="2663812" y="1142984"/>
              <a:ext cx="6480220" cy="180024"/>
            </a:xfrm>
            <a:prstGeom prst="rect">
              <a:avLst/>
            </a:prstGeom>
            <a:solidFill>
              <a:srgbClr val="8A0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32" y="1142984"/>
              <a:ext cx="3071835" cy="180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8" name="ZoneTexte 7"/>
          <p:cNvSpPr txBox="1"/>
          <p:nvPr userDrawn="1"/>
        </p:nvSpPr>
        <p:spPr>
          <a:xfrm>
            <a:off x="8858250" y="571500"/>
            <a:ext cx="285750" cy="1698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EEE987DB-FCAF-413A-BB5A-8685303E83DE}" type="slidenum">
              <a:rPr lang="fr-FR" sz="1100">
                <a:latin typeface="+mj-lt"/>
              </a:rPr>
              <a:pPr>
                <a:defRPr/>
              </a:pPr>
              <a:t>‹N°›</a:t>
            </a:fld>
            <a:endParaRPr lang="fr-FR" sz="11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-24"/>
            <a:ext cx="5786446" cy="571504"/>
          </a:xfrm>
        </p:spPr>
        <p:txBody>
          <a:bodyPr>
            <a:noAutofit/>
          </a:bodyPr>
          <a:lstStyle>
            <a:lvl1pPr algn="r">
              <a:defRPr sz="24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9F6-307D-444E-9F77-12C421FFD33D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AE5D-4E2C-4D69-9533-A440027D8F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683F-F947-43B3-9AF4-A261CBC79D9B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9CB-F201-4315-AB49-38A02D7985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948D-B782-499A-95CA-9631ABDDB87D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6970-311E-45CA-A2C4-85F07ABF78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2DFD-70BA-4B29-981D-6F50B4B469C5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916E-83F6-435F-8ACE-7F7BB2AAC7C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20CE-77E7-4389-ABA7-C55AFF7474BB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1CBD-3F6F-4423-8815-47A21904E2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085" y="2130058"/>
            <a:ext cx="7771834" cy="146967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166" y="3885550"/>
            <a:ext cx="6399668" cy="1753987"/>
          </a:xfrm>
        </p:spPr>
        <p:txBody>
          <a:bodyPr/>
          <a:lstStyle>
            <a:lvl1pPr marL="0" indent="0" algn="ctr">
              <a:buNone/>
              <a:defRPr/>
            </a:lvl1pPr>
            <a:lvl2pPr marL="418021" indent="0" algn="ctr">
              <a:buNone/>
              <a:defRPr/>
            </a:lvl2pPr>
            <a:lvl3pPr marL="836040" indent="0" algn="ctr">
              <a:buNone/>
              <a:defRPr/>
            </a:lvl3pPr>
            <a:lvl4pPr marL="1254061" indent="0" algn="ctr">
              <a:buNone/>
              <a:defRPr/>
            </a:lvl4pPr>
            <a:lvl5pPr marL="1672082" indent="0" algn="ctr">
              <a:buNone/>
              <a:defRPr/>
            </a:lvl5pPr>
            <a:lvl6pPr marL="2090102" indent="0" algn="ctr">
              <a:buNone/>
              <a:defRPr/>
            </a:lvl6pPr>
            <a:lvl7pPr marL="2508122" indent="0" algn="ctr">
              <a:buNone/>
              <a:defRPr/>
            </a:lvl7pPr>
            <a:lvl8pPr marL="2926143" indent="0" algn="ctr">
              <a:buNone/>
              <a:defRPr/>
            </a:lvl8pPr>
            <a:lvl9pPr marL="3344163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E970-6089-45EF-8C57-33627EFEBB9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s Clefs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63825" y="0"/>
            <a:ext cx="6480175" cy="571500"/>
          </a:xfrm>
          <a:prstGeom prst="rect">
            <a:avLst/>
          </a:prstGeom>
          <a:solidFill>
            <a:srgbClr val="B8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071813" cy="571500"/>
          </a:xfrm>
          <a:prstGeom prst="rect">
            <a:avLst/>
          </a:prstGeom>
          <a:solidFill>
            <a:srgbClr val="8A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858250" y="571500"/>
            <a:ext cx="285750" cy="1698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8BD64E6D-4D29-4D6D-B899-B2FA71B4C80E}" type="slidenum">
              <a:rPr lang="fr-FR" sz="1100">
                <a:latin typeface="+mj-lt"/>
              </a:rPr>
              <a:pPr>
                <a:defRPr/>
              </a:pPr>
              <a:t>‹N°›</a:t>
            </a:fld>
            <a:endParaRPr lang="fr-FR" sz="11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-24"/>
            <a:ext cx="5786446" cy="571504"/>
          </a:xfrm>
        </p:spPr>
        <p:txBody>
          <a:bodyPr>
            <a:noAutofit/>
          </a:bodyPr>
          <a:lstStyle>
            <a:lvl1pPr algn="r">
              <a:defRPr sz="22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0" y="-24"/>
            <a:ext cx="3071813" cy="571504"/>
          </a:xfrm>
        </p:spPr>
        <p:txBody>
          <a:bodyPr anchor="ctr"/>
          <a:lstStyle>
            <a:lvl1pPr algn="l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2200" b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2200" b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2200" b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22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ultats Clefs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63825" y="0"/>
            <a:ext cx="648017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071813" cy="571500"/>
          </a:xfrm>
          <a:prstGeom prst="rect">
            <a:avLst/>
          </a:prstGeom>
          <a:solidFill>
            <a:srgbClr val="8A0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858250" y="571500"/>
            <a:ext cx="285750" cy="1698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69052717-45FB-43D2-9C73-3EA6D1E7F2CA}" type="slidenum">
              <a:rPr lang="fr-FR" sz="1100">
                <a:latin typeface="+mj-lt"/>
              </a:rPr>
              <a:pPr>
                <a:defRPr/>
              </a:pPr>
              <a:t>‹N°›</a:t>
            </a:fld>
            <a:endParaRPr lang="fr-FR" sz="1100" dirty="0"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-24"/>
            <a:ext cx="5786446" cy="571504"/>
          </a:xfrm>
        </p:spPr>
        <p:txBody>
          <a:bodyPr>
            <a:noAutofit/>
          </a:bodyPr>
          <a:lstStyle>
            <a:lvl1pPr algn="r">
              <a:defRPr sz="22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3071813" cy="571504"/>
          </a:xfrm>
        </p:spPr>
        <p:txBody>
          <a:bodyPr anchor="ctr"/>
          <a:lstStyle>
            <a:lvl1pPr algn="l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2200" b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2200" b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2200" b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22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0" y="714375"/>
            <a:ext cx="9144000" cy="6143625"/>
          </a:xfrm>
        </p:spPr>
        <p:txBody>
          <a:bodyPr/>
          <a:lstStyle>
            <a:lvl1pPr>
              <a:buFont typeface="Wingdings" pitchFamily="2" charset="2"/>
              <a:buChar char="§"/>
              <a:defRPr sz="2000"/>
            </a:lvl1pPr>
            <a:lvl2pPr>
              <a:buFont typeface="Wingdings" pitchFamily="2" charset="2"/>
              <a:buChar char="Ø"/>
              <a:defRPr sz="18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1E98-DBD7-488B-A4A2-3A592D56608F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4AE-5CCC-40C8-BBF6-DB75A1BCD4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rps pres the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u même côté 3"/>
          <p:cNvSpPr/>
          <p:nvPr userDrawn="1"/>
        </p:nvSpPr>
        <p:spPr>
          <a:xfrm rot="16200000">
            <a:off x="2428875" y="1"/>
            <a:ext cx="5786437" cy="7643812"/>
          </a:xfrm>
          <a:prstGeom prst="round2SameRect">
            <a:avLst>
              <a:gd name="adj1" fmla="val 3874"/>
              <a:gd name="adj2" fmla="val 0"/>
            </a:avLst>
          </a:prstGeom>
          <a:solidFill>
            <a:srgbClr val="BFC9DF">
              <a:alpha val="48000"/>
            </a:srgbClr>
          </a:solidFill>
          <a:ln>
            <a:solidFill>
              <a:srgbClr val="BFC9DF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0" y="142875"/>
            <a:ext cx="3786188" cy="714375"/>
          </a:xfrm>
          <a:prstGeom prst="roundRect">
            <a:avLst/>
          </a:prstGeom>
          <a:solidFill>
            <a:srgbClr val="7D1727"/>
          </a:solidFill>
          <a:ln>
            <a:solidFill>
              <a:srgbClr val="7D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6" name="Groupe 26"/>
          <p:cNvGrpSpPr/>
          <p:nvPr userDrawn="1"/>
        </p:nvGrpSpPr>
        <p:grpSpPr>
          <a:xfrm>
            <a:off x="3071802" y="142852"/>
            <a:ext cx="6072198" cy="714380"/>
            <a:chOff x="2928926" y="142852"/>
            <a:chExt cx="6215074" cy="714380"/>
          </a:xfrm>
          <a:solidFill>
            <a:srgbClr val="B8002C"/>
          </a:solidFill>
        </p:grpSpPr>
        <p:sp>
          <p:nvSpPr>
            <p:cNvPr id="7" name="Rectangle à coins arrondis 6"/>
            <p:cNvSpPr/>
            <p:nvPr/>
          </p:nvSpPr>
          <p:spPr>
            <a:xfrm>
              <a:off x="2928926" y="142852"/>
              <a:ext cx="6215074" cy="714380"/>
            </a:xfrm>
            <a:prstGeom prst="roundRect">
              <a:avLst/>
            </a:prstGeom>
            <a:grpFill/>
            <a:ln>
              <a:solidFill>
                <a:srgbClr val="B80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28926" y="142852"/>
              <a:ext cx="3143272" cy="714380"/>
            </a:xfrm>
            <a:prstGeom prst="rect">
              <a:avLst/>
            </a:prstGeom>
            <a:grpFill/>
            <a:ln>
              <a:solidFill>
                <a:srgbClr val="B80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pic>
        <p:nvPicPr>
          <p:cNvPr id="9" name="Image 8" descr="Bandeau vertical.do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165" y="947854"/>
            <a:ext cx="1292962" cy="577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" descr="Consopole_BandeauRouge"/>
          <p:cNvPicPr>
            <a:picLocks noChangeAspect="1" noChangeArrowheads="1"/>
          </p:cNvPicPr>
          <p:nvPr userDrawn="1"/>
        </p:nvPicPr>
        <p:blipFill>
          <a:blip r:embed="rId3" cstate="print"/>
          <a:srcRect l="4634" t="17084" r="59064" b="19429"/>
          <a:stretch>
            <a:fillRect/>
          </a:stretch>
        </p:blipFill>
        <p:spPr bwMode="auto">
          <a:xfrm>
            <a:off x="0" y="190500"/>
            <a:ext cx="1500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6000760" cy="571480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0166" y="1357274"/>
            <a:ext cx="7643834" cy="521499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 b="1">
                <a:solidFill>
                  <a:srgbClr val="333333"/>
                </a:solidFill>
                <a:latin typeface="+mn-lt"/>
              </a:defRPr>
            </a:lvl1pPr>
            <a:lvl2pPr>
              <a:buFont typeface="Wingdings" pitchFamily="2" charset="2"/>
              <a:buChar char="ü"/>
              <a:defRPr sz="2800">
                <a:solidFill>
                  <a:srgbClr val="333333"/>
                </a:solidFill>
                <a:latin typeface="+mn-lt"/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+mn-lt"/>
              </a:defRPr>
            </a:lvl3pPr>
            <a:lvl4pPr>
              <a:defRPr sz="2400">
                <a:solidFill>
                  <a:srgbClr val="333333"/>
                </a:solidFill>
                <a:latin typeface="+mn-lt"/>
              </a:defRPr>
            </a:lvl4pPr>
            <a:lvl5pPr>
              <a:defRPr sz="2400"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graph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 rot="20154468">
            <a:off x="-44450" y="-76200"/>
            <a:ext cx="9710738" cy="6942138"/>
          </a:xfrm>
          <a:prstGeom prst="ellipse">
            <a:avLst/>
          </a:prstGeom>
          <a:noFill/>
          <a:ln w="25400">
            <a:solidFill>
              <a:srgbClr val="BFC9DF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Ellipse 4"/>
          <p:cNvSpPr/>
          <p:nvPr userDrawn="1"/>
        </p:nvSpPr>
        <p:spPr>
          <a:xfrm rot="21446161">
            <a:off x="231775" y="138113"/>
            <a:ext cx="8755063" cy="6748462"/>
          </a:xfrm>
          <a:prstGeom prst="ellipse">
            <a:avLst/>
          </a:prstGeom>
          <a:noFill/>
          <a:ln w="25400">
            <a:solidFill>
              <a:srgbClr val="BFC9DF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Ellipse 5"/>
          <p:cNvSpPr/>
          <p:nvPr userDrawn="1"/>
        </p:nvSpPr>
        <p:spPr>
          <a:xfrm rot="3865074">
            <a:off x="434181" y="-16669"/>
            <a:ext cx="8850313" cy="8181975"/>
          </a:xfrm>
          <a:prstGeom prst="ellipse">
            <a:avLst/>
          </a:prstGeom>
          <a:noFill/>
          <a:ln w="25400">
            <a:solidFill>
              <a:srgbClr val="BFC9DF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Ellipse 6"/>
          <p:cNvSpPr>
            <a:spLocks noChangeAspect="1"/>
          </p:cNvSpPr>
          <p:nvPr userDrawn="1"/>
        </p:nvSpPr>
        <p:spPr>
          <a:xfrm>
            <a:off x="285750" y="71438"/>
            <a:ext cx="8429625" cy="6643687"/>
          </a:xfrm>
          <a:prstGeom prst="ellipse">
            <a:avLst/>
          </a:prstGeom>
          <a:solidFill>
            <a:srgbClr val="BFC9DF">
              <a:alpha val="45000"/>
            </a:srgbClr>
          </a:solidFill>
          <a:ln>
            <a:solidFill>
              <a:srgbClr val="BFC9DF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Ellipse 7"/>
          <p:cNvSpPr/>
          <p:nvPr userDrawn="1"/>
        </p:nvSpPr>
        <p:spPr>
          <a:xfrm rot="20630791">
            <a:off x="6350" y="306388"/>
            <a:ext cx="3910013" cy="1160462"/>
          </a:xfrm>
          <a:prstGeom prst="ellipse">
            <a:avLst/>
          </a:prstGeom>
          <a:solidFill>
            <a:srgbClr val="8A0022"/>
          </a:solidFill>
          <a:ln>
            <a:solidFill>
              <a:srgbClr val="8A0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Organigramme : Alternative 8"/>
          <p:cNvSpPr/>
          <p:nvPr userDrawn="1"/>
        </p:nvSpPr>
        <p:spPr>
          <a:xfrm>
            <a:off x="99299" y="5786454"/>
            <a:ext cx="8929750" cy="1000132"/>
          </a:xfrm>
          <a:prstGeom prst="flowChartAlternateProcess">
            <a:avLst/>
          </a:prstGeom>
          <a:solidFill>
            <a:srgbClr val="BFC9D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space réservé du contenu 1"/>
          <p:cNvSpPr>
            <a:spLocks noGrp="1"/>
          </p:cNvSpPr>
          <p:nvPr>
            <p:ph idx="10"/>
          </p:nvPr>
        </p:nvSpPr>
        <p:spPr>
          <a:xfrm>
            <a:off x="142844" y="5857892"/>
            <a:ext cx="8858312" cy="461665"/>
          </a:xfrm>
        </p:spPr>
        <p:txBody>
          <a:bodyPr>
            <a:normAutofit/>
          </a:bodyPr>
          <a:lstStyle>
            <a:lvl1pPr>
              <a:buClr>
                <a:srgbClr val="292929"/>
              </a:buClr>
              <a:buFont typeface="Wingdings" pitchFamily="2" charset="2"/>
              <a:buChar char="§"/>
              <a:defRPr sz="2400">
                <a:solidFill>
                  <a:srgbClr val="292929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1"/>
          </p:nvPr>
        </p:nvSpPr>
        <p:spPr>
          <a:xfrm>
            <a:off x="357158" y="785794"/>
            <a:ext cx="3214710" cy="785818"/>
          </a:xfrm>
        </p:spPr>
        <p:txBody>
          <a:bodyPr>
            <a:normAutofit/>
          </a:bodyPr>
          <a:lstStyle>
            <a:lvl1pPr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buFontTx/>
              <a:buNone/>
              <a:defRPr sz="2400" b="1">
                <a:solidFill>
                  <a:schemeClr val="bg1"/>
                </a:solidFill>
              </a:defRPr>
            </a:lvl2pPr>
            <a:lvl3pPr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buFontTx/>
              <a:buNone/>
              <a:defRPr sz="2400" b="1">
                <a:solidFill>
                  <a:schemeClr val="bg1"/>
                </a:solidFill>
              </a:defRPr>
            </a:lvl4pPr>
            <a:lvl5pPr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518AA-D4AB-4804-B762-8CBCBEA675BE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C1765-6C55-4995-BE29-9E99372F69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3" r:id="rId1"/>
    <p:sldLayoutId id="2147487444" r:id="rId2"/>
    <p:sldLayoutId id="2147487445" r:id="rId3"/>
    <p:sldLayoutId id="2147487446" r:id="rId4"/>
    <p:sldLayoutId id="2147487447" r:id="rId5"/>
    <p:sldLayoutId id="2147487448" r:id="rId6"/>
    <p:sldLayoutId id="2147487412" r:id="rId7"/>
    <p:sldLayoutId id="2147487449" r:id="rId8"/>
    <p:sldLayoutId id="2147487450" r:id="rId9"/>
    <p:sldLayoutId id="2147487451" r:id="rId10"/>
    <p:sldLayoutId id="2147487452" r:id="rId11"/>
    <p:sldLayoutId id="2147487453" r:id="rId12"/>
    <p:sldLayoutId id="2147487454" r:id="rId13"/>
    <p:sldLayoutId id="2147487413" r:id="rId14"/>
    <p:sldLayoutId id="2147487414" r:id="rId15"/>
    <p:sldLayoutId id="2147487415" r:id="rId16"/>
    <p:sldLayoutId id="2147487416" r:id="rId17"/>
    <p:sldLayoutId id="2147487417" r:id="rId18"/>
    <p:sldLayoutId id="2147487418" r:id="rId19"/>
    <p:sldLayoutId id="2147487419" r:id="rId20"/>
    <p:sldLayoutId id="2147487420" r:id="rId21"/>
    <p:sldLayoutId id="2147487456" r:id="rId2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D18724-FC2B-4588-AC86-F46F06C30E14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6DB9B73-5BAE-4713-95C7-A4C2B13DCDF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1" r:id="rId1"/>
    <p:sldLayoutId id="2147487422" r:id="rId2"/>
    <p:sldLayoutId id="2147487423" r:id="rId3"/>
    <p:sldLayoutId id="2147487424" r:id="rId4"/>
    <p:sldLayoutId id="2147487425" r:id="rId5"/>
    <p:sldLayoutId id="2147487426" r:id="rId6"/>
    <p:sldLayoutId id="2147487427" r:id="rId7"/>
    <p:sldLayoutId id="2147487428" r:id="rId8"/>
    <p:sldLayoutId id="2147487429" r:id="rId9"/>
    <p:sldLayoutId id="2147487430" r:id="rId10"/>
    <p:sldLayoutId id="21474874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13E99-C813-4F7F-8630-0602B0B72EF6}" type="datetime1">
              <a:rPr lang="fr-FR"/>
              <a:pPr>
                <a:defRPr/>
              </a:pPr>
              <a:t>23/05/2019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6EA410-BA3F-4728-84C0-420432D104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2" r:id="rId1"/>
    <p:sldLayoutId id="2147487433" r:id="rId2"/>
    <p:sldLayoutId id="2147487434" r:id="rId3"/>
    <p:sldLayoutId id="2147487435" r:id="rId4"/>
    <p:sldLayoutId id="2147487436" r:id="rId5"/>
    <p:sldLayoutId id="2147487437" r:id="rId6"/>
    <p:sldLayoutId id="2147487438" r:id="rId7"/>
    <p:sldLayoutId id="2147487439" r:id="rId8"/>
    <p:sldLayoutId id="2147487440" r:id="rId9"/>
    <p:sldLayoutId id="2147487441" r:id="rId10"/>
    <p:sldLayoutId id="21474874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0" y="153988"/>
            <a:ext cx="5751513" cy="1346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vert="horz" wrap="square" lIns="83613" tIns="41806" rIns="83613" bIns="4180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3429000"/>
            <a:ext cx="83645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13" tIns="41806" rIns="83613" bIns="41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313" y="5876925"/>
            <a:ext cx="2857500" cy="84455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613" tIns="41806" rIns="83613" bIns="418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500" b="1">
                <a:solidFill>
                  <a:schemeClr val="bg1"/>
                </a:solidFill>
                <a:latin typeface="Trebuchet MS" pitchFamily="34" charset="0"/>
                <a:sym typeface="Wingdings" pitchFamily="2" charset="2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417888" y="631825"/>
            <a:ext cx="5321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613" tIns="41806" rIns="83613" bIns="4180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200" b="1" dirty="0">
                <a:solidFill>
                  <a:schemeClr val="bg1"/>
                </a:solidFill>
                <a:latin typeface="Trebuchet MS" pitchFamily="34" charset="0"/>
              </a:rPr>
              <a:t>Sensory Expertise &amp; Marketing 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8064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3612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54191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72255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12738" indent="-31273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603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44575" indent="-2079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62088" indent="-2079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1188" indent="-2079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99350" indent="-20903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717414" indent="-20903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35478" indent="-20903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53541" indent="-20903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8064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6127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91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2255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0318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8382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446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44509" algn="l" defTabSz="8361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24495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05" tIns="41802" rIns="83605" bIns="41802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6011863" y="6092825"/>
            <a:ext cx="1222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05" tIns="41802" rIns="83605" bIns="41802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2962628" y="2708920"/>
            <a:ext cx="5857844" cy="291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605" tIns="41802" rIns="83605" bIns="41802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b="1" dirty="0">
                <a:latin typeface="Trebuchet MS" panose="020B0603020202020204" pitchFamily="34" charset="0"/>
              </a:rPr>
              <a:t>Projet </a:t>
            </a:r>
            <a:r>
              <a:rPr lang="fr-FR" sz="4800" b="1" dirty="0" smtClean="0">
                <a:latin typeface="Trebuchet MS" panose="020B0603020202020204" pitchFamily="34" charset="0"/>
              </a:rPr>
              <a:t>pédagogique</a:t>
            </a:r>
            <a:r>
              <a:rPr lang="fr-FR" sz="4800" b="1" dirty="0">
                <a:latin typeface="Comic Sans MS" panose="030F0702030302020204" pitchFamily="66" charset="0"/>
              </a:rPr>
              <a:t/>
            </a:r>
            <a:br>
              <a:rPr lang="fr-FR" sz="4800" b="1" dirty="0">
                <a:latin typeface="Comic Sans MS" panose="030F0702030302020204" pitchFamily="66" charset="0"/>
              </a:rPr>
            </a:br>
            <a:r>
              <a:rPr lang="fr-FR" sz="4800" b="1" dirty="0">
                <a:latin typeface="Trebuchet MS" panose="020B0603020202020204" pitchFamily="34" charset="0"/>
                <a:cs typeface="Tunga" panose="020B0502040204020203" pitchFamily="34" charset="0"/>
              </a:rPr>
              <a:t>de l' </a:t>
            </a:r>
            <a:r>
              <a:rPr lang="fr-FR" sz="4800" b="1" dirty="0" smtClean="0">
                <a:latin typeface="Trebuchet MS" panose="020B0603020202020204" pitchFamily="34" charset="0"/>
                <a:cs typeface="Tunga" panose="020B0502040204020203" pitchFamily="34" charset="0"/>
              </a:rPr>
              <a:t>école de rugby</a:t>
            </a:r>
            <a:endParaRPr lang="fr-FR" sz="2800" b="1" dirty="0" smtClean="0">
              <a:latin typeface="Trebuchet MS" pitchFamily="34" charset="0"/>
            </a:endParaRPr>
          </a:p>
          <a:p>
            <a:endParaRPr lang="fr-FR" sz="4000" b="1" dirty="0">
              <a:solidFill>
                <a:srgbClr val="E46C0A"/>
              </a:solidFill>
              <a:latin typeface="Trebuchet MS" pitchFamily="34" charset="0"/>
            </a:endParaRPr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 bwMode="auto">
          <a:xfrm>
            <a:off x="0" y="614362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613" tIns="41806" rIns="83613" bIns="418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500" b="1" noProof="0" dirty="0" smtClean="0">
                <a:solidFill>
                  <a:schemeClr val="bg1"/>
                </a:solidFill>
                <a:latin typeface="Trebuchet MS" pitchFamily="34" charset="0"/>
                <a:sym typeface="Wingdings" pitchFamily="2" charset="2"/>
              </a:rPr>
              <a:t>RUGBY CLUB QUIMPEROIS </a:t>
            </a:r>
            <a:endParaRPr kumimoji="0" lang="fr-F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  <a:sym typeface="Wingdings" pitchFamily="2" charset="2"/>
              </a:rPr>
              <a:t> </a:t>
            </a:r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 bwMode="auto">
          <a:xfrm>
            <a:off x="0" y="1652062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613" tIns="41806" rIns="83613" bIns="418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ym typeface="Wingdings" pitchFamily="2" charset="2"/>
            </a:endParaRPr>
          </a:p>
        </p:txBody>
      </p:sp>
      <p:pic>
        <p:nvPicPr>
          <p:cNvPr id="18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3582" y="117705"/>
            <a:ext cx="1632741" cy="1460340"/>
          </a:xfrm>
          <a:prstGeom prst="rect">
            <a:avLst/>
          </a:prstGeom>
          <a:noFill/>
        </p:spPr>
      </p:pic>
      <p:sp>
        <p:nvSpPr>
          <p:cNvPr id="2" name="AutoShape 2" descr="Résultat de recherche d'images pour &quot;elu talent d'or par son p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36" y="225280"/>
            <a:ext cx="1716707" cy="13447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46" y="137204"/>
            <a:ext cx="1906207" cy="13581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70598"/>
            <a:ext cx="1320912" cy="17245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02" y="187606"/>
            <a:ext cx="2395354" cy="131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24495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05" tIns="41802" rIns="83605" bIns="41802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2962628" y="2708920"/>
            <a:ext cx="5857844" cy="180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605" tIns="41802" rIns="83605" bIns="41802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b="1" dirty="0">
                <a:latin typeface="Trebuchet MS" panose="020B0603020202020204" pitchFamily="34" charset="0"/>
              </a:rPr>
              <a:t>2</a:t>
            </a:r>
            <a:r>
              <a:rPr lang="fr-FR" sz="4800" b="1" dirty="0" smtClean="0">
                <a:latin typeface="Trebuchet MS" panose="020B0603020202020204" pitchFamily="34" charset="0"/>
              </a:rPr>
              <a:t>. Projet sportif</a:t>
            </a:r>
            <a:endParaRPr lang="fr-FR" sz="2800" b="1" dirty="0" smtClean="0">
              <a:latin typeface="Trebuchet MS" pitchFamily="34" charset="0"/>
            </a:endParaRPr>
          </a:p>
          <a:p>
            <a:endParaRPr lang="fr-FR" sz="4000" b="1" dirty="0">
              <a:solidFill>
                <a:srgbClr val="E46C0A"/>
              </a:solidFill>
              <a:latin typeface="Trebuchet MS" pitchFamily="34" charset="0"/>
            </a:endParaRPr>
          </a:p>
        </p:txBody>
      </p:sp>
      <p:sp>
        <p:nvSpPr>
          <p:cNvPr id="2" name="AutoShape 2" descr="Résultat de recherche d'images pour &quot;elu talent d'or par son p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70598"/>
            <a:ext cx="1320912" cy="1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409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27602" y="548680"/>
            <a:ext cx="6327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Quels sont les enjeux du projet sportif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56" y="18561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Ce projet a pour but de mettre en place des objectifs pour chaque catégorie.</a:t>
            </a:r>
          </a:p>
          <a:p>
            <a:pPr marL="363538" lvl="0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363538" lvl="0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Dans chaque </a:t>
            </a:r>
            <a:r>
              <a:rPr lang="fr-FR" sz="2400" b="1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catégorie, </a:t>
            </a:r>
            <a:r>
              <a:rPr lang="fr-FR" sz="2400" b="1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des cycles  d'apprentissage en adéquation avec l'âge des enfants sont mis en place.</a:t>
            </a:r>
          </a:p>
          <a:p>
            <a:pPr marL="363538" lvl="0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363538" lvl="0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La progression de l'enfant doit se faire dans la régularité et la constance</a:t>
            </a:r>
            <a:r>
              <a:rPr lang="fr-FR" sz="240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16411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Alternative 15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3497" y="5601615"/>
            <a:ext cx="1310705" cy="1172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U14 - Minimes</a:t>
            </a:r>
          </a:p>
        </p:txBody>
      </p:sp>
      <p:sp>
        <p:nvSpPr>
          <p:cNvPr id="25" name="Organigramme : Alternative 24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934564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offensif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4"/>
          <p:cNvSpPr txBox="1">
            <a:spLocks/>
          </p:cNvSpPr>
          <p:nvPr/>
        </p:nvSpPr>
        <p:spPr bwMode="auto">
          <a:xfrm>
            <a:off x="5580203" y="1681460"/>
            <a:ext cx="2834574" cy="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défensif</a:t>
            </a:r>
            <a:r>
              <a:rPr lang="fr-FR" sz="2400" b="1" i="1" dirty="0" smtClean="0"/>
              <a:t> </a:t>
            </a:r>
            <a:endParaRPr lang="fr-FR" sz="2400" b="1" i="1" dirty="0"/>
          </a:p>
        </p:txBody>
      </p:sp>
      <p:sp>
        <p:nvSpPr>
          <p:cNvPr id="13" name="Rectangle 4"/>
          <p:cNvSpPr/>
          <p:nvPr/>
        </p:nvSpPr>
        <p:spPr>
          <a:xfrm>
            <a:off x="505202" y="2644184"/>
            <a:ext cx="3600001" cy="32330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 smtClean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de la posture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sécuritaire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Maîtrise </a:t>
            </a:r>
            <a:r>
              <a:rPr lang="fr-FR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percution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Maîtrise plaqué-déblayage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Maîtrise </a:t>
            </a:r>
            <a:r>
              <a:rPr lang="fr-FR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percution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-passe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collective au combat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Choix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des # techniques suivant les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         # situations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et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R/F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spécifique de la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mêlée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Touche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et </a:t>
            </a:r>
            <a:r>
              <a:rPr lang="fr-FR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anose="020B0604020202020204" pitchFamily="34" charset="0"/>
              </a:rPr>
              <a:t>ruck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 smtClean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5197489" y="2681932"/>
            <a:ext cx="3600001" cy="35435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posture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sécuritaire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plaquages dans #         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R/F:</a:t>
            </a:r>
            <a:r>
              <a:rPr lang="fr-FR" sz="1600" i="0" u="none" strike="noStrike" kern="120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l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atéraux-course-poursuite</a:t>
            </a:r>
            <a:endParaRPr lang="fr-FR" sz="1600" dirty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montées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Communication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la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ligne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Choix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l’organisation suivant les # 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situations et # 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ligne sur </a:t>
            </a:r>
            <a:r>
              <a:rPr lang="fr-FR" sz="160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ruck</a:t>
            </a:r>
            <a:endParaRPr lang="fr-FR" sz="1600" dirty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T</a:t>
            </a:r>
            <a:r>
              <a:rPr lang="fr-FR" sz="160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ouche </a:t>
            </a:r>
            <a:r>
              <a:rPr lang="fr-FR" sz="160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mêlée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41401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4497" y="5468323"/>
            <a:ext cx="1310705" cy="1172308"/>
          </a:xfrm>
          <a:prstGeom prst="rect">
            <a:avLst/>
          </a:prstGeom>
          <a:noFill/>
        </p:spPr>
      </p:pic>
      <p:sp>
        <p:nvSpPr>
          <p:cNvPr id="13" name="Espace réservé du contenu 2"/>
          <p:cNvSpPr txBox="1"/>
          <p:nvPr/>
        </p:nvSpPr>
        <p:spPr>
          <a:xfrm>
            <a:off x="503998" y="2578454"/>
            <a:ext cx="3601205" cy="3613541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-Organisation du jeu avant-3/4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au poste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des lancements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des # choix de jeu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d’organisation dans    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l’espace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Espace réservé du contenu 2"/>
          <p:cNvSpPr txBox="1"/>
          <p:nvPr/>
        </p:nvSpPr>
        <p:spPr>
          <a:xfrm>
            <a:off x="5327998" y="2638680"/>
            <a:ext cx="3457205" cy="3553315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dirty="0" smtClean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formes de jeu  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</a:t>
            </a:r>
            <a:endParaRPr lang="fr-FR" sz="1600" kern="0" dirty="0" smtClean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contacts aménagés,</a:t>
            </a:r>
            <a:r>
              <a:rPr lang="fr-FR" sz="1600" b="0" i="0" u="none" strike="noStrike" kern="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Touché +2sc, jeu au contact, Rugby éducatif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relation avant-   3/4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en jeu dirigé:                          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total-réduit-total                                        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U14 - Minimes</a:t>
            </a:r>
          </a:p>
        </p:txBody>
      </p:sp>
      <p:sp>
        <p:nvSpPr>
          <p:cNvPr id="17" name="Organigramme : Alternative 16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Alternative 17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3"/>
          <p:cNvSpPr txBox="1">
            <a:spLocks/>
          </p:cNvSpPr>
          <p:nvPr/>
        </p:nvSpPr>
        <p:spPr bwMode="auto">
          <a:xfrm>
            <a:off x="669744" y="1659239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Apprentissage du jeu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0" name="Espace réservé du texte 3"/>
          <p:cNvSpPr txBox="1">
            <a:spLocks/>
          </p:cNvSpPr>
          <p:nvPr/>
        </p:nvSpPr>
        <p:spPr bwMode="auto">
          <a:xfrm>
            <a:off x="5652120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La mise en place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24788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Alternative 15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3497" y="5601615"/>
            <a:ext cx="1310705" cy="1172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U12 - Benjamins</a:t>
            </a:r>
          </a:p>
        </p:txBody>
      </p:sp>
      <p:sp>
        <p:nvSpPr>
          <p:cNvPr id="25" name="Organigramme : Alternative 24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934564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offensif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4"/>
          <p:cNvSpPr txBox="1">
            <a:spLocks/>
          </p:cNvSpPr>
          <p:nvPr/>
        </p:nvSpPr>
        <p:spPr bwMode="auto">
          <a:xfrm>
            <a:off x="5580203" y="1681460"/>
            <a:ext cx="2834574" cy="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défensif</a:t>
            </a:r>
            <a:r>
              <a:rPr lang="fr-FR" sz="2400" b="1" i="1" dirty="0" smtClean="0"/>
              <a:t> </a:t>
            </a:r>
            <a:endParaRPr lang="fr-FR" sz="2400" b="1" i="1" dirty="0"/>
          </a:p>
        </p:txBody>
      </p:sp>
      <p:sp>
        <p:nvSpPr>
          <p:cNvPr id="11" name="Rectangle 4"/>
          <p:cNvSpPr/>
          <p:nvPr/>
        </p:nvSpPr>
        <p:spPr>
          <a:xfrm>
            <a:off x="499572" y="2578455"/>
            <a:ext cx="3605631" cy="3672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FFFFFF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FFFFFF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posture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sécuritaire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percution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plaqué-déblayage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percution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-passe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collective au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combat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Choix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techniques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situations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# R/F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5147532" y="2650455"/>
            <a:ext cx="3636671" cy="35902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posture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sécuritaire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plaquages dans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R/F: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Latéraux-course-poursuites</a:t>
            </a:r>
            <a:endParaRPr lang="fr-FR" sz="1600" dirty="0" smtClean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montées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Communication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la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ligne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Choix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l’organisation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situations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# R/F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33684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4497" y="5468323"/>
            <a:ext cx="1310705" cy="117230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U12 - Benjamins</a:t>
            </a:r>
          </a:p>
        </p:txBody>
      </p:sp>
      <p:sp>
        <p:nvSpPr>
          <p:cNvPr id="12" name="Espace réservé du contenu 2"/>
          <p:cNvSpPr txBox="1"/>
          <p:nvPr/>
        </p:nvSpPr>
        <p:spPr>
          <a:xfrm>
            <a:off x="503998" y="2578454"/>
            <a:ext cx="3601205" cy="4176217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compréhension du jeu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l’espace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placement et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replacement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l’espace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</a:t>
            </a:r>
            <a:r>
              <a:rPr lang="fr-FR" sz="1600" kern="0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communication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lignes suivant                    l’adversaire et le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</a:t>
            </a:r>
            <a:r>
              <a:rPr lang="fr-FR" sz="1600" kern="0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Compréhension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du jeu avant-3/4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</p:txBody>
      </p:sp>
      <p:sp>
        <p:nvSpPr>
          <p:cNvPr id="21" name="Espace réservé du contenu 2"/>
          <p:cNvSpPr txBox="1"/>
          <p:nvPr/>
        </p:nvSpPr>
        <p:spPr>
          <a:xfrm>
            <a:off x="5184202" y="2578454"/>
            <a:ext cx="3600001" cy="4179820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 maîtrise des # formes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jeu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</a:t>
            </a:r>
          </a:p>
          <a:p>
            <a:pPr marL="285750" lvl="0" indent="-285750" fontAlgn="auto">
              <a:spcBef>
                <a:spcPts val="640"/>
              </a:spcBef>
              <a:spcAft>
                <a:spcPts val="1415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Travail contacts aménagés, Touché +2sc, jeu au </a:t>
            </a:r>
            <a:r>
              <a:rPr lang="fr-FR" sz="1600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contact, Rugby éducatif</a:t>
            </a:r>
            <a:endParaRPr lang="fr-FR" sz="1600" b="0" i="0" u="none" strike="noStrike" kern="1200" cap="none" spc="0" baseline="0" dirty="0" smtClean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relation avant-3/4  </a:t>
            </a:r>
            <a:endParaRPr lang="fr-FR" sz="1600" b="0" i="0" u="none" strike="noStrike" kern="1200" cap="none" spc="0" baseline="0" dirty="0" smtClean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en jeu dirigé:  total-réduit-total 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  </a:t>
            </a:r>
          </a:p>
        </p:txBody>
      </p:sp>
      <p:sp>
        <p:nvSpPr>
          <p:cNvPr id="22" name="Organigramme : Alternative 21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Alternative 23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3"/>
          <p:cNvSpPr txBox="1">
            <a:spLocks/>
          </p:cNvSpPr>
          <p:nvPr/>
        </p:nvSpPr>
        <p:spPr bwMode="auto">
          <a:xfrm>
            <a:off x="669744" y="1659239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Apprentissage du jeu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5652120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La mise en place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973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Alternative 15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3497" y="5601615"/>
            <a:ext cx="1310705" cy="1172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U10 - Poussins</a:t>
            </a:r>
          </a:p>
        </p:txBody>
      </p:sp>
      <p:sp>
        <p:nvSpPr>
          <p:cNvPr id="25" name="Organigramme : Alternative 24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934564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offensif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4"/>
          <p:cNvSpPr txBox="1">
            <a:spLocks/>
          </p:cNvSpPr>
          <p:nvPr/>
        </p:nvSpPr>
        <p:spPr bwMode="auto">
          <a:xfrm>
            <a:off x="5580203" y="1681460"/>
            <a:ext cx="2834574" cy="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défensif</a:t>
            </a:r>
            <a:r>
              <a:rPr lang="fr-FR" sz="2400" b="1" i="1" dirty="0" smtClean="0"/>
              <a:t> </a:t>
            </a:r>
            <a:endParaRPr lang="fr-FR" sz="2400" b="1" i="1" dirty="0"/>
          </a:p>
        </p:txBody>
      </p:sp>
      <p:sp>
        <p:nvSpPr>
          <p:cNvPr id="13" name="Rectangle 4"/>
          <p:cNvSpPr/>
          <p:nvPr/>
        </p:nvSpPr>
        <p:spPr>
          <a:xfrm>
            <a:off x="505202" y="3096002"/>
            <a:ext cx="3600001" cy="2808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FFFFFF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 err="1" smtClean="0">
                <a:uFillTx/>
                <a:latin typeface="+mj-lt"/>
                <a:ea typeface="Microsoft YaHei" pitchFamily="2"/>
                <a:cs typeface="Arial" pitchFamily="2"/>
              </a:rPr>
              <a:t>percution</a:t>
            </a: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Travail plaqué-déblayage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 err="1" smtClean="0">
                <a:uFillTx/>
                <a:latin typeface="+mj-lt"/>
                <a:ea typeface="Microsoft YaHei" pitchFamily="2"/>
                <a:cs typeface="Arial" pitchFamily="2"/>
              </a:rPr>
              <a:t>percution</a:t>
            </a: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-passe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uFillTx/>
                <a:latin typeface="+mj-lt"/>
                <a:ea typeface="Microsoft YaHei" pitchFamily="2"/>
                <a:cs typeface="Arial" pitchFamily="2"/>
              </a:rPr>
              <a:t>collective au combat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5185202" y="3096002"/>
            <a:ext cx="3600001" cy="2808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Maîtrise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posture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sécuritaire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plaquages dans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</a:t>
            </a:r>
            <a:r>
              <a:rPr lang="fr-FR" sz="1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F:Latéraux-course-poursuites</a:t>
            </a:r>
            <a:endParaRPr lang="fr-FR" sz="1600" dirty="0" smtClean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montées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Communication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la ligne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3389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4497" y="5468323"/>
            <a:ext cx="1310705" cy="117230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7602" y="548680"/>
            <a:ext cx="661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U10 - Poussins</a:t>
            </a:r>
          </a:p>
        </p:txBody>
      </p:sp>
      <p:sp>
        <p:nvSpPr>
          <p:cNvPr id="11" name="Espace réservé du contenu 2"/>
          <p:cNvSpPr txBox="1"/>
          <p:nvPr/>
        </p:nvSpPr>
        <p:spPr>
          <a:xfrm>
            <a:off x="505201" y="2880003"/>
            <a:ext cx="3600001" cy="3627360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compréhension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du jeu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dans l’espace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placement et replacement          dans l’espace suivant les #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R/F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communication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lignes suivant                    l'adversaire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</p:txBody>
      </p:sp>
      <p:sp>
        <p:nvSpPr>
          <p:cNvPr id="13" name="Espace réservé du contenu 2"/>
          <p:cNvSpPr txBox="1"/>
          <p:nvPr/>
        </p:nvSpPr>
        <p:spPr>
          <a:xfrm>
            <a:off x="5291998" y="2880003"/>
            <a:ext cx="3492205" cy="3600001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et  maîtrise des # formes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jeu</a:t>
            </a:r>
          </a:p>
          <a:p>
            <a:pPr marL="285750" lvl="0" indent="-285750" fontAlgn="auto">
              <a:spcBef>
                <a:spcPts val="640"/>
              </a:spcBef>
              <a:spcAft>
                <a:spcPts val="1415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Travail contacts aménagés, Touché +2sc, jeu au contact</a:t>
            </a:r>
            <a:r>
              <a:rPr lang="fr-FR" sz="1600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, Rugby éducatif</a:t>
            </a:r>
            <a:endParaRPr lang="fr-FR" sz="1600" b="0" i="0" u="none" strike="noStrike" kern="1200" cap="none" spc="0" baseline="0" dirty="0" smtClean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Organisation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du jeu dans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l’espace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en jeu dirigé:  total-réduit-total                                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  </a:t>
            </a:r>
          </a:p>
        </p:txBody>
      </p:sp>
      <p:sp>
        <p:nvSpPr>
          <p:cNvPr id="14" name="Organigramme : Alternative 13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Alternative 21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 txBox="1">
            <a:spLocks/>
          </p:cNvSpPr>
          <p:nvPr/>
        </p:nvSpPr>
        <p:spPr bwMode="auto">
          <a:xfrm>
            <a:off x="669744" y="1659239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Apprentissage du jeu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4" name="Espace réservé du texte 3"/>
          <p:cNvSpPr txBox="1">
            <a:spLocks/>
          </p:cNvSpPr>
          <p:nvPr/>
        </p:nvSpPr>
        <p:spPr bwMode="auto">
          <a:xfrm>
            <a:off x="5652120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La mise en place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39074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Alternative 15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3497" y="5601615"/>
            <a:ext cx="1310705" cy="1172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704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U8 – Mini- poussins</a:t>
            </a:r>
          </a:p>
        </p:txBody>
      </p:sp>
      <p:sp>
        <p:nvSpPr>
          <p:cNvPr id="25" name="Organigramme : Alternative 24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934564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offensif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4"/>
          <p:cNvSpPr txBox="1">
            <a:spLocks/>
          </p:cNvSpPr>
          <p:nvPr/>
        </p:nvSpPr>
        <p:spPr bwMode="auto">
          <a:xfrm>
            <a:off x="5580203" y="1681460"/>
            <a:ext cx="2834574" cy="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défensif</a:t>
            </a:r>
            <a:r>
              <a:rPr lang="fr-FR" sz="2400" b="1" i="1" dirty="0" smtClean="0"/>
              <a:t> </a:t>
            </a:r>
            <a:endParaRPr lang="fr-FR" sz="2400" b="1" i="1" dirty="0"/>
          </a:p>
        </p:txBody>
      </p:sp>
      <p:sp>
        <p:nvSpPr>
          <p:cNvPr id="17" name="Rectangle 4"/>
          <p:cNvSpPr/>
          <p:nvPr/>
        </p:nvSpPr>
        <p:spPr>
          <a:xfrm>
            <a:off x="611560" y="2952003"/>
            <a:ext cx="8172643" cy="267019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+mj-lt"/>
                <a:ea typeface="Microsoft YaHei" pitchFamily="2"/>
                <a:cs typeface="Arial" pitchFamily="2"/>
              </a:rPr>
              <a:t>-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la posture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sécuritaire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dirty="0">
              <a:solidFill>
                <a:srgbClr val="000000"/>
              </a:solidFill>
              <a:latin typeface="+mj-lt"/>
              <a:ea typeface="Microsoft YaHei" pitchFamily="2"/>
              <a:cs typeface="Arial" pitchFamily="2"/>
            </a:endParaRPr>
          </a:p>
          <a:p>
            <a:pPr marL="2154238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 Travail avant, pendant et après une situation de combat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 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des # formes de plaquages: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latérales et course-poursuites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 Travail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de combat défensif et offensif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organisation collective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CC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19949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4497" y="5468323"/>
            <a:ext cx="1310705" cy="117230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7602" y="548680"/>
            <a:ext cx="711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U8 – Mini- poussins</a:t>
            </a:r>
          </a:p>
        </p:txBody>
      </p:sp>
      <p:sp>
        <p:nvSpPr>
          <p:cNvPr id="10" name="Organigramme : Alternative 9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Alternative 10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 bwMode="auto">
          <a:xfrm>
            <a:off x="669744" y="1659239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Apprentissage du jeu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 bwMode="auto">
          <a:xfrm>
            <a:off x="5652120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La mise en place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2"/>
          <p:cNvSpPr txBox="1"/>
          <p:nvPr/>
        </p:nvSpPr>
        <p:spPr>
          <a:xfrm>
            <a:off x="431999" y="2592003"/>
            <a:ext cx="3673204" cy="4032001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-Organisation et compréhension des       lignes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-Les règles essentielles:                                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-&gt;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l’en-avant                                               -&gt;</a:t>
            </a:r>
            <a:r>
              <a:rPr lang="fr-FR" sz="1600" b="0" i="0" u="none" strike="noStrike" kern="1200" cap="none" spc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la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marque               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le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hors-jeu              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le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jeu au sol           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le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respect des autres                                   (</a:t>
            </a:r>
            <a:r>
              <a:rPr lang="fr-FR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éducateur,arbitre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……)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-Apprendre la communication dans les   ligne</a:t>
            </a:r>
          </a:p>
        </p:txBody>
      </p:sp>
      <p:sp>
        <p:nvSpPr>
          <p:cNvPr id="21" name="Espace réservé du contenu 2"/>
          <p:cNvSpPr txBox="1"/>
          <p:nvPr/>
        </p:nvSpPr>
        <p:spPr>
          <a:xfrm>
            <a:off x="5363642" y="2520004"/>
            <a:ext cx="3420562" cy="4130637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-Organisation et compréhension des #    formes de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jeu</a:t>
            </a:r>
          </a:p>
          <a:p>
            <a:pPr lvl="0" fontAlgn="auto">
              <a:spcBef>
                <a:spcPts val="64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Arial" pitchFamily="2"/>
              </a:rPr>
              <a:t>Travail contacts aménagés, Touché +2sc, jeu au </a:t>
            </a:r>
            <a:r>
              <a:rPr lang="fr-FR" sz="16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Arial" pitchFamily="2"/>
              </a:rPr>
              <a:t>contact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Trebuchet MS" panose="020B0603020202020204" pitchFamily="34" charset="0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-Travail en jeu dirigé (total-réduit-total)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Microsoft YaHei" pitchFamily="2"/>
                <a:cs typeface="Arial" pitchFamily="2"/>
              </a:rPr>
              <a:t>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22453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24495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605" tIns="41802" rIns="83605" bIns="41802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2962628" y="2708920"/>
            <a:ext cx="5857844" cy="180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605" tIns="41802" rIns="83605" bIns="41802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b="1" dirty="0" smtClean="0">
                <a:latin typeface="Trebuchet MS" panose="020B0603020202020204" pitchFamily="34" charset="0"/>
              </a:rPr>
              <a:t>1. Projet éducatif</a:t>
            </a:r>
            <a:endParaRPr lang="fr-FR" sz="2800" b="1" dirty="0" smtClean="0">
              <a:latin typeface="Trebuchet MS" pitchFamily="34" charset="0"/>
            </a:endParaRPr>
          </a:p>
          <a:p>
            <a:endParaRPr lang="fr-FR" sz="4000" b="1" dirty="0">
              <a:solidFill>
                <a:srgbClr val="E46C0A"/>
              </a:solidFill>
              <a:latin typeface="Trebuchet MS" pitchFamily="34" charset="0"/>
            </a:endParaRPr>
          </a:p>
        </p:txBody>
      </p:sp>
      <p:sp>
        <p:nvSpPr>
          <p:cNvPr id="2" name="AutoShape 2" descr="Résultat de recherche d'images pour &quot;elu talent d'or par son per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70598"/>
            <a:ext cx="1320912" cy="1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Alternative 15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3497" y="5601615"/>
            <a:ext cx="1310705" cy="1172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704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U6 – Lutins</a:t>
            </a:r>
          </a:p>
        </p:txBody>
      </p:sp>
      <p:sp>
        <p:nvSpPr>
          <p:cNvPr id="25" name="Organigramme : Alternative 24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3"/>
          <p:cNvSpPr txBox="1">
            <a:spLocks/>
          </p:cNvSpPr>
          <p:nvPr/>
        </p:nvSpPr>
        <p:spPr bwMode="auto">
          <a:xfrm>
            <a:off x="934564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offensif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27" name="Espace réservé du texte 4"/>
          <p:cNvSpPr txBox="1">
            <a:spLocks/>
          </p:cNvSpPr>
          <p:nvPr/>
        </p:nvSpPr>
        <p:spPr bwMode="auto">
          <a:xfrm>
            <a:off x="5580203" y="1681460"/>
            <a:ext cx="2834574" cy="6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Combat défensif</a:t>
            </a:r>
            <a:r>
              <a:rPr lang="fr-FR" sz="2400" b="1" i="1" dirty="0" smtClean="0"/>
              <a:t> </a:t>
            </a:r>
            <a:endParaRPr lang="fr-FR" sz="2400" b="1" i="1" dirty="0"/>
          </a:p>
        </p:txBody>
      </p:sp>
      <p:sp>
        <p:nvSpPr>
          <p:cNvPr id="10" name="Rectangle 4"/>
          <p:cNvSpPr/>
          <p:nvPr/>
        </p:nvSpPr>
        <p:spPr>
          <a:xfrm>
            <a:off x="505202" y="2771293"/>
            <a:ext cx="8279000" cy="28080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557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0" i="0" u="none" strike="noStrike" kern="1200" cap="none" spc="0" baseline="0" dirty="0">
                <a:solidFill>
                  <a:srgbClr val="FFFFFF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        </a:t>
            </a:r>
            <a:r>
              <a:rPr lang="fr-FR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</a:t>
            </a:r>
            <a:r>
              <a:rPr lang="fr-FR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Relation avec le sol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       </a:t>
            </a:r>
            <a:r>
              <a:rPr lang="fr-FR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-Relation avec l’adversaire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b="0" i="0" u="none" strike="noStrike" kern="1200" cap="none" spc="0" baseline="0" dirty="0">
              <a:solidFill>
                <a:srgbClr val="000000"/>
              </a:solidFill>
              <a:uFillTx/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                                           </a:t>
            </a:r>
            <a:r>
              <a:rPr lang="fr-FR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fr-FR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ea typeface="Microsoft YaHei" pitchFamily="2"/>
                <a:cs typeface="Arial" pitchFamily="2"/>
              </a:rPr>
              <a:t>-Travail d’appréhension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16497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3874497" y="5468323"/>
            <a:ext cx="1310705" cy="117230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27602" y="548680"/>
            <a:ext cx="711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pour la Catégorie U6 – Lutins</a:t>
            </a:r>
          </a:p>
        </p:txBody>
      </p:sp>
      <p:sp>
        <p:nvSpPr>
          <p:cNvPr id="10" name="Organigramme : Alternative 9"/>
          <p:cNvSpPr/>
          <p:nvPr/>
        </p:nvSpPr>
        <p:spPr>
          <a:xfrm>
            <a:off x="5184202" y="1539670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Alternative 10"/>
          <p:cNvSpPr/>
          <p:nvPr/>
        </p:nvSpPr>
        <p:spPr>
          <a:xfrm>
            <a:off x="505202" y="1519083"/>
            <a:ext cx="3600001" cy="896995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 bwMode="auto">
          <a:xfrm>
            <a:off x="669744" y="1659239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Apprentissage du jeu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 bwMode="auto">
          <a:xfrm>
            <a:off x="5652120" y="1681460"/>
            <a:ext cx="3269711" cy="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La mise en place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2"/>
          <p:cNvSpPr txBox="1"/>
          <p:nvPr/>
        </p:nvSpPr>
        <p:spPr>
          <a:xfrm>
            <a:off x="505202" y="2808003"/>
            <a:ext cx="3600001" cy="2978996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- La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relation avec ses coéquipiers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Les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règles essentielles: </a:t>
            </a:r>
            <a:endParaRPr lang="fr-FR" sz="1600" kern="0" dirty="0" smtClean="0">
              <a:solidFill>
                <a:srgbClr val="000000"/>
              </a:solidFill>
              <a:latin typeface="+mn-lt"/>
              <a:ea typeface="Microsoft YaHei" pitchFamily="2"/>
              <a:cs typeface="Arial" pitchFamily="2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-&gt;</a:t>
            </a:r>
            <a:r>
              <a:rPr lang="fr-FR" sz="1600" b="0" i="0" u="none" strike="noStrike" kern="0" cap="none" spc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l’en-avant                                              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 smtClean="0">
                <a:solidFill>
                  <a:srgbClr val="000000"/>
                </a:solidFill>
                <a:latin typeface="+mn-lt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la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marque                                                 </a:t>
            </a:r>
            <a:endParaRPr lang="fr-FR" sz="1600" b="0" i="0" u="none" strike="noStrike" kern="1200" cap="none" spc="0" baseline="0" dirty="0" smtClean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 smtClean="0">
                <a:solidFill>
                  <a:srgbClr val="000000"/>
                </a:solidFill>
                <a:latin typeface="+mn-lt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jeu au sol</a:t>
            </a:r>
          </a:p>
        </p:txBody>
      </p:sp>
      <p:sp>
        <p:nvSpPr>
          <p:cNvPr id="21" name="Espace réservé du contenu 2"/>
          <p:cNvSpPr txBox="1"/>
          <p:nvPr/>
        </p:nvSpPr>
        <p:spPr>
          <a:xfrm>
            <a:off x="5184202" y="2880003"/>
            <a:ext cx="3600001" cy="2880003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La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compréhension du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jeu :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dirty="0" smtClean="0">
                <a:solidFill>
                  <a:srgbClr val="000000"/>
                </a:solidFill>
                <a:latin typeface="+mn-lt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je </a:t>
            </a: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défends                                              </a:t>
            </a:r>
            <a:r>
              <a:rPr lang="fr-FR" sz="1600" dirty="0" smtClean="0">
                <a:solidFill>
                  <a:srgbClr val="000000"/>
                </a:solidFill>
                <a:latin typeface="+mn-lt"/>
                <a:ea typeface="Microsoft YaHei" pitchFamily="2"/>
                <a:cs typeface="Arial" pitchFamily="2"/>
              </a:rPr>
              <a:t>-&gt; </a:t>
            </a:r>
            <a:r>
              <a:rPr lang="fr-FR" sz="1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j’attaque</a:t>
            </a:r>
            <a:endParaRPr lang="fr-FR" sz="1600" b="0" i="0" u="none" strike="noStrike" kern="1200" cap="none" spc="0" baseline="0" dirty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-La mise en place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29947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7602" y="548680"/>
            <a:ext cx="711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Organisation d’une séance (1h30)</a:t>
            </a: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 bwMode="auto">
          <a:xfrm>
            <a:off x="109945" y="1412776"/>
            <a:ext cx="4426555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/>
              <a:t>1/ Échauffement (20mn):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600" dirty="0" smtClean="0"/>
              <a:t>Atelier </a:t>
            </a:r>
            <a:r>
              <a:rPr lang="fr-FR" sz="1600" dirty="0" smtClean="0"/>
              <a:t>coordination </a:t>
            </a:r>
            <a:r>
              <a:rPr lang="fr-FR" sz="1600" dirty="0" smtClean="0"/>
              <a:t>motrice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600" dirty="0" smtClean="0"/>
              <a:t>Contacts aménagés</a:t>
            </a:r>
            <a:endParaRPr lang="fr-FR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Atelier combat (position sécuritaire)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600" dirty="0" smtClean="0"/>
              <a:t>Atelier technique individuelle et              gestuelle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fr-FR" sz="1600" dirty="0"/>
          </a:p>
        </p:txBody>
      </p:sp>
      <p:sp>
        <p:nvSpPr>
          <p:cNvPr id="23" name="Espace réservé du texte 3"/>
          <p:cNvSpPr txBox="1">
            <a:spLocks/>
          </p:cNvSpPr>
          <p:nvPr/>
        </p:nvSpPr>
        <p:spPr bwMode="auto">
          <a:xfrm>
            <a:off x="4757905" y="1412776"/>
            <a:ext cx="4426555" cy="23795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/>
              <a:t>2/ Cycle de travail (30mn) 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Travail en effectif réduit                           (compréhension du thème)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Mise en situation en effectif réduit           (en opposition)</a:t>
            </a:r>
            <a:endParaRPr lang="fr-FR" sz="1600" dirty="0"/>
          </a:p>
        </p:txBody>
      </p:sp>
      <p:sp>
        <p:nvSpPr>
          <p:cNvPr id="24" name="Espace réservé du texte 4"/>
          <p:cNvSpPr txBox="1">
            <a:spLocks/>
          </p:cNvSpPr>
          <p:nvPr/>
        </p:nvSpPr>
        <p:spPr bwMode="auto">
          <a:xfrm>
            <a:off x="4757905" y="4018816"/>
            <a:ext cx="4426555" cy="1449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/>
              <a:t>4</a:t>
            </a:r>
            <a:r>
              <a:rPr lang="fr-FR" sz="2400" b="1" i="1" dirty="0" smtClean="0"/>
              <a:t>/ </a:t>
            </a:r>
            <a:r>
              <a:rPr lang="fr-FR" sz="2400" b="1" i="1" dirty="0" err="1" smtClean="0"/>
              <a:t>Debriefing</a:t>
            </a:r>
            <a:r>
              <a:rPr lang="fr-FR" sz="2400" b="1" i="1" dirty="0" smtClean="0"/>
              <a:t> (10mn) 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Retour au calme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Échange sur le thème donné</a:t>
            </a:r>
            <a:endParaRPr lang="fr-FR" sz="1600" dirty="0"/>
          </a:p>
        </p:txBody>
      </p:sp>
      <p:sp>
        <p:nvSpPr>
          <p:cNvPr id="25" name="Espace réservé du texte 5"/>
          <p:cNvSpPr txBox="1">
            <a:spLocks/>
          </p:cNvSpPr>
          <p:nvPr/>
        </p:nvSpPr>
        <p:spPr bwMode="auto">
          <a:xfrm>
            <a:off x="109945" y="4018816"/>
            <a:ext cx="4426555" cy="1449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i="1" dirty="0" smtClean="0"/>
              <a:t>3/ Mise en place (30mn) 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Jeu dirigé dans le thème donné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- Jeu total (match)</a:t>
            </a:r>
            <a:endParaRPr lang="fr-FR" sz="1600" dirty="0"/>
          </a:p>
        </p:txBody>
      </p:sp>
      <p:pic>
        <p:nvPicPr>
          <p:cNvPr id="26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SPORTIF</a:t>
            </a:r>
          </a:p>
        </p:txBody>
      </p:sp>
    </p:spTree>
    <p:extLst>
      <p:ext uri="{BB962C8B-B14F-4D97-AF65-F5344CB8AC3E}">
        <p14:creationId xmlns:p14="http://schemas.microsoft.com/office/powerpoint/2010/main" val="2949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PEDAGOGIQUE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7602" y="548680"/>
            <a:ext cx="711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Perspectives du Projet Pédagogique</a:t>
            </a:r>
          </a:p>
        </p:txBody>
      </p:sp>
      <p:pic>
        <p:nvPicPr>
          <p:cNvPr id="5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395536" y="1210595"/>
            <a:ext cx="8509054" cy="36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/>
              <a:t>Augmenter les effectifs et le niveau de notre école de rugby dans la région Bretagne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/>
              <a:t>Permettre à nos cadets et juniors d’évoluer dans les meilleurs niveaux de championnat respectif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/>
              <a:t>Enrichir nos seniors en qualité et quantité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/>
              <a:t>Retrouver et pérenniser le club dans un niveau fédéral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b="1" dirty="0" smtClean="0"/>
              <a:t>Être reconnu comme club formateur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/>
              <a:t>Avoir la fierté et l'honneur de donner une bonne image du club et de la ville de QUIMPER         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491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PEDAGOGIQUE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7602" y="548680"/>
            <a:ext cx="711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Conclusion</a:t>
            </a:r>
          </a:p>
        </p:txBody>
      </p:sp>
      <p:pic>
        <p:nvPicPr>
          <p:cNvPr id="5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sp>
        <p:nvSpPr>
          <p:cNvPr id="7" name="Sous-titre 1"/>
          <p:cNvSpPr txBox="1">
            <a:spLocks/>
          </p:cNvSpPr>
          <p:nvPr/>
        </p:nvSpPr>
        <p:spPr bwMode="auto">
          <a:xfrm>
            <a:off x="-58591" y="1320512"/>
            <a:ext cx="9071643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b="1" i="1" dirty="0" smtClean="0"/>
          </a:p>
          <a:p>
            <a:pPr marL="0" indent="0">
              <a:buNone/>
            </a:pPr>
            <a:r>
              <a:rPr lang="fr-FR" sz="2400" b="1" dirty="0" smtClean="0"/>
              <a:t>Il est important d'être organisé, coordonné autour d'un référentiel commun.</a:t>
            </a:r>
          </a:p>
          <a:p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Nous voulons, à travers ce projet, témoigner toute notre volonté de créer un club structuré et ambitieux.</a:t>
            </a:r>
          </a:p>
          <a:p>
            <a:pPr algn="ctr"/>
            <a:endParaRPr lang="fr-FR" sz="2000" b="1" dirty="0" smtClean="0">
              <a:solidFill>
                <a:srgbClr val="0000FF"/>
              </a:solidFill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</a:endParaRPr>
          </a:p>
          <a:p>
            <a:pPr algn="ctr"/>
            <a:endParaRPr lang="fr-FR" sz="2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                                                  </a:t>
            </a:r>
            <a:r>
              <a:rPr lang="fr-FR" sz="2000" b="1" dirty="0" err="1" smtClean="0">
                <a:solidFill>
                  <a:srgbClr val="0000FF"/>
                </a:solidFill>
              </a:rPr>
              <a:t>C</a:t>
            </a:r>
            <a:r>
              <a:rPr lang="fr-FR" sz="2000" b="1" dirty="0" err="1" smtClean="0">
                <a:solidFill>
                  <a:srgbClr val="FF0000"/>
                </a:solidFill>
              </a:rPr>
              <a:t>l</a:t>
            </a:r>
            <a:r>
              <a:rPr lang="fr-FR" sz="2000" b="1" dirty="0" err="1" smtClean="0">
                <a:solidFill>
                  <a:srgbClr val="009900"/>
                </a:solidFill>
              </a:rPr>
              <a:t>ô</a:t>
            </a:r>
            <a:r>
              <a:rPr lang="fr-FR" sz="2000" b="1" dirty="0" err="1" smtClean="0">
                <a:solidFill>
                  <a:srgbClr val="FFFF00"/>
                </a:solidFill>
              </a:rPr>
              <a:t>ô</a:t>
            </a:r>
            <a:r>
              <a:rPr lang="fr-FR" sz="2000" b="1" dirty="0" err="1" smtClean="0">
                <a:solidFill>
                  <a:srgbClr val="333333"/>
                </a:solidFill>
              </a:rPr>
              <a:t>ô</a:t>
            </a:r>
            <a:r>
              <a:rPr lang="fr-FR" sz="2000" b="1" dirty="0" err="1" smtClean="0">
                <a:solidFill>
                  <a:srgbClr val="FF3300"/>
                </a:solidFill>
              </a:rPr>
              <a:t>d</a:t>
            </a:r>
            <a:r>
              <a:rPr lang="fr-FR" sz="2000" b="1" dirty="0" err="1" smtClean="0">
                <a:solidFill>
                  <a:srgbClr val="660066"/>
                </a:solidFill>
              </a:rPr>
              <a:t>e</a:t>
            </a:r>
            <a:r>
              <a:rPr lang="fr-FR" sz="2000" b="1" dirty="0" smtClean="0">
                <a:solidFill>
                  <a:srgbClr val="0000FF"/>
                </a:solidFill>
              </a:rPr>
              <a:t> </a:t>
            </a:r>
            <a:r>
              <a:rPr lang="fr-FR" sz="2000" b="1" dirty="0" smtClean="0">
                <a:solidFill>
                  <a:srgbClr val="FFFFFF"/>
                </a:solidFill>
              </a:rPr>
              <a:t>!</a:t>
            </a:r>
            <a:r>
              <a:rPr lang="fr-FR" sz="2000" b="1" dirty="0" smtClean="0"/>
              <a:t>!</a:t>
            </a:r>
            <a:endParaRPr lang="fr-FR" b="1" i="1" dirty="0" smtClean="0"/>
          </a:p>
          <a:p>
            <a:pPr algn="ctr"/>
            <a:endParaRPr lang="fr-FR" b="1" i="1" dirty="0"/>
          </a:p>
        </p:txBody>
      </p:sp>
      <p:pic>
        <p:nvPicPr>
          <p:cNvPr id="8" name="Picture 3" descr="G:\BF-13\ecole-du-rugby_2829.jpg"/>
          <p:cNvPicPr>
            <a:picLocks noChangeAspect="1" noChangeArrowheads="1"/>
          </p:cNvPicPr>
          <p:nvPr/>
        </p:nvPicPr>
        <p:blipFill>
          <a:blip r:embed="rId5" cstate="print"/>
          <a:srcRect t="6093" b="5560"/>
          <a:stretch>
            <a:fillRect/>
          </a:stretch>
        </p:blipFill>
        <p:spPr bwMode="auto">
          <a:xfrm>
            <a:off x="2195736" y="4427022"/>
            <a:ext cx="3526695" cy="232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0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2437" y="1911237"/>
            <a:ext cx="9068095" cy="2708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174625" marR="0" lvl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Le RCQ veut se donner les moyens de vivre </a:t>
            </a:r>
            <a:r>
              <a:rPr lang="fr-FR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et 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d'évoluer dans le rugby breton.</a:t>
            </a:r>
          </a:p>
          <a:p>
            <a:pPr marL="174625" marR="0" lvl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 smtClean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L="174625" marR="0" lvl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+mn-lt"/>
              <a:ea typeface="Microsoft YaHei" pitchFamily="2"/>
              <a:cs typeface="Arial" pitchFamily="2"/>
            </a:endParaRPr>
          </a:p>
          <a:p>
            <a:pPr marL="174625" marR="0" lvl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Microsoft YaHei" pitchFamily="2"/>
                <a:cs typeface="Arial" pitchFamily="2"/>
              </a:rPr>
              <a:t>C'est pourquoi nous voulons former, éduquer et fédérer autour d'un projet commun</a:t>
            </a: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7602" y="548680"/>
            <a:ext cx="7263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Quels sont les enjeux du projet éducatif ?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35" y="4804338"/>
            <a:ext cx="3279096" cy="18362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30754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27601" y="548680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du Projet éducatif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b="1" dirty="0" smtClean="0"/>
          </a:p>
          <a:p>
            <a:pPr marL="0" indent="0">
              <a:buNone/>
            </a:pPr>
            <a:endParaRPr lang="fr-FR" sz="1400" b="1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/>
              <a:t>Éduquer l'enfant aux valeurs fondamentales du Rugby :</a:t>
            </a:r>
          </a:p>
          <a:p>
            <a:pPr marL="0" indent="0">
              <a:buNone/>
            </a:pPr>
            <a:endParaRPr lang="fr-FR" sz="1400" b="1" dirty="0"/>
          </a:p>
          <a:p>
            <a:pPr marL="649288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le respect de soi, de l'autre, du jeu et du club</a:t>
            </a:r>
          </a:p>
          <a:p>
            <a:pPr marL="649288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la solidarité sur le terrain et  au sein de l'association</a:t>
            </a:r>
          </a:p>
          <a:p>
            <a:pPr marL="649288" indent="-285750">
              <a:buFont typeface="Wingdings" panose="05000000000000000000" pitchFamily="2" charset="2"/>
              <a:buChar char="§"/>
            </a:pPr>
            <a:r>
              <a:rPr lang="fr-FR" sz="1600" dirty="0" smtClean="0"/>
              <a:t>le plaisir d'être, de jouer et d'échanger autour d'une passion commune : « </a:t>
            </a:r>
            <a:r>
              <a:rPr lang="fr-FR" sz="1600" dirty="0" smtClean="0">
                <a:solidFill>
                  <a:srgbClr val="0000FF"/>
                </a:solidFill>
              </a:rPr>
              <a:t>le rugby</a:t>
            </a:r>
            <a:r>
              <a:rPr lang="fr-FR" sz="1600" dirty="0" smtClean="0"/>
              <a:t> »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/>
              <a:t>Éduquer l'enfant aux règles fondamentales du Rugby :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000" b="1" dirty="0" smtClean="0"/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sécuriser et mettre l'enfant en confiance dans l'approche du combat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donner les moyens techniques à la pratique du jeu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assurer l’épanouissement de chaque individu dans le jeu quelque soit son niveau</a:t>
            </a:r>
          </a:p>
          <a:p>
            <a:pPr marL="0" indent="0">
              <a:buNone/>
            </a:pPr>
            <a:r>
              <a:rPr lang="fr-FR" dirty="0" smtClean="0"/>
              <a:t>    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0"/>
          <a:stretch/>
        </p:blipFill>
        <p:spPr>
          <a:xfrm>
            <a:off x="3501258" y="5589240"/>
            <a:ext cx="2159246" cy="10181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9483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sz="2000" b="1" dirty="0" smtClean="0"/>
              <a:t>Aider </a:t>
            </a:r>
            <a:r>
              <a:rPr lang="fr-FR" sz="2000" b="1" dirty="0"/>
              <a:t>les éducateurs à transmettre les valeurs et règles fondamentales du rugby </a:t>
            </a:r>
            <a:r>
              <a:rPr lang="fr-FR" sz="2000" b="1" dirty="0" smtClean="0"/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fr-FR" sz="1000" b="1" dirty="0"/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organiser </a:t>
            </a:r>
            <a:r>
              <a:rPr lang="fr-FR" sz="1600" dirty="0"/>
              <a:t>des échanges entre éducateurs afin de confronter différentes                                                                        expériences (bonnes et /ou </a:t>
            </a:r>
            <a:r>
              <a:rPr lang="fr-FR" sz="1600" dirty="0" smtClean="0"/>
              <a:t>difficiles)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accompagner </a:t>
            </a:r>
            <a:r>
              <a:rPr lang="fr-FR" sz="1600" dirty="0"/>
              <a:t>chaque éducateur dans l'organisation, la façon d'être et l'approche verbale d'un </a:t>
            </a:r>
            <a:r>
              <a:rPr lang="fr-FR" sz="1600" dirty="0" smtClean="0"/>
              <a:t>groupe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inciter </a:t>
            </a:r>
            <a:r>
              <a:rPr lang="fr-FR" sz="1600" dirty="0"/>
              <a:t>et soutenir les éducateurs à suivre une formation </a:t>
            </a:r>
            <a:r>
              <a:rPr lang="fr-FR" sz="1600" dirty="0" smtClean="0"/>
              <a:t>fédérale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être </a:t>
            </a:r>
            <a:r>
              <a:rPr lang="fr-FR" sz="1600" dirty="0"/>
              <a:t>à l'écoute de chaque éducateur pour toute demande, critique ou conseil pédagogique  </a:t>
            </a:r>
          </a:p>
          <a:p>
            <a:pPr marL="0" lvl="0" indent="0">
              <a:buNone/>
            </a:pPr>
            <a:endParaRPr lang="fr-FR" sz="14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sz="2000" b="1" dirty="0" smtClean="0"/>
              <a:t>Rassurer </a:t>
            </a:r>
            <a:r>
              <a:rPr lang="fr-FR" sz="2000" b="1" dirty="0"/>
              <a:t>les familles sur le bien-être de leur(s) enfant(s) </a:t>
            </a:r>
            <a:r>
              <a:rPr lang="fr-FR" sz="2000" b="1" dirty="0" smtClean="0"/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fr-FR" sz="1050" b="1" dirty="0"/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grâce </a:t>
            </a:r>
            <a:r>
              <a:rPr lang="fr-FR" sz="1600" dirty="0"/>
              <a:t>à un encadrement formé sportivement et </a:t>
            </a:r>
            <a:r>
              <a:rPr lang="fr-FR" sz="1600" dirty="0" err="1" smtClean="0"/>
              <a:t>sanitairement</a:t>
            </a:r>
            <a:endParaRPr lang="fr-FR" sz="1600" dirty="0"/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grâce </a:t>
            </a:r>
            <a:r>
              <a:rPr lang="fr-FR" sz="1600" dirty="0"/>
              <a:t>aux bénévoles dans la gestion logistique (organisation plateau, goûter</a:t>
            </a:r>
            <a:r>
              <a:rPr lang="fr-FR" sz="1600" dirty="0" smtClean="0"/>
              <a:t>......)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grâce </a:t>
            </a:r>
            <a:r>
              <a:rPr lang="fr-FR" sz="1600" dirty="0"/>
              <a:t>à la communication (internet, </a:t>
            </a:r>
            <a:r>
              <a:rPr lang="fr-FR" sz="1600" dirty="0" err="1"/>
              <a:t>SMS,courrier</a:t>
            </a:r>
            <a:r>
              <a:rPr lang="fr-FR" sz="1600" dirty="0" smtClean="0"/>
              <a:t>.......)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grâce </a:t>
            </a:r>
            <a:r>
              <a:rPr lang="fr-FR" sz="1600" dirty="0"/>
              <a:t>aux échanges, discussions  avec les parents</a:t>
            </a:r>
          </a:p>
          <a:p>
            <a:pPr marL="0" indent="0">
              <a:buNone/>
            </a:pPr>
            <a:endParaRPr lang="fr-FR" sz="1400" b="1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96752"/>
            <a:ext cx="864096" cy="11281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7601" y="548680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Objectifs du Projet éducatif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15544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27601" y="548680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Moyens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 bwMode="auto">
          <a:xfrm>
            <a:off x="258359" y="1340768"/>
            <a:ext cx="9071643" cy="61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2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0876" y="1588674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 bwMode="auto">
          <a:xfrm>
            <a:off x="151328" y="1012915"/>
            <a:ext cx="9071643" cy="55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400" b="1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 smtClean="0"/>
              <a:t>Pour la formation du jeune joueur :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000" b="1" dirty="0"/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encadrer chaque groupe avec des éducateurs qualifiés et diplômés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donner le maximum de moyen matériel à l'élaboration d'une séance d'entraînement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organiser et préparer chaque entraînement suivant le projet attribué aux catégories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élaborer plusieurs ateliers ; les enfants étant les « </a:t>
            </a:r>
            <a:r>
              <a:rPr lang="fr-FR" sz="1600" b="1" dirty="0" smtClean="0"/>
              <a:t>acteurs</a:t>
            </a:r>
            <a:r>
              <a:rPr lang="fr-FR" sz="1600" dirty="0" smtClean="0"/>
              <a:t> » et non les  « </a:t>
            </a:r>
            <a:r>
              <a:rPr lang="fr-FR" sz="1600" b="1" dirty="0" smtClean="0"/>
              <a:t>spectateurs</a:t>
            </a:r>
            <a:r>
              <a:rPr lang="fr-FR" sz="1600" dirty="0" smtClean="0"/>
              <a:t> » de l' atelier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prendre en considération chaque joueur dans sa globalité : physique, affectif et/ou psychologique</a:t>
            </a:r>
          </a:p>
          <a:p>
            <a:pPr marL="627063" indent="-263525">
              <a:buFont typeface="Wingdings" panose="05000000000000000000" pitchFamily="2" charset="2"/>
              <a:buChar char="§"/>
            </a:pPr>
            <a:r>
              <a:rPr lang="fr-FR" sz="1600" dirty="0" smtClean="0"/>
              <a:t>évaluer régulièrement le niveau du joueur</a:t>
            </a:r>
            <a:endParaRPr lang="fr-FR" sz="1400" dirty="0" smtClean="0"/>
          </a:p>
          <a:p>
            <a:pPr marL="0" indent="0">
              <a:buNone/>
            </a:pPr>
            <a:endParaRPr lang="fr-F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L'enfant doit se sentir en confiance et en sécurité pour prendre du plaisir et s’épanouir.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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L'épanouissement et le plaisir engendrent l'envie de progression et de réussite.</a:t>
            </a:r>
          </a:p>
          <a:p>
            <a:pPr marL="0" indent="0">
              <a:buNone/>
            </a:pPr>
            <a:endParaRPr lang="fr-FR" sz="1200" b="1" dirty="0">
              <a:solidFill>
                <a:srgbClr val="0000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18495"/>
            <a:ext cx="3305175" cy="13811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3" b="59095"/>
          <a:stretch/>
        </p:blipFill>
        <p:spPr>
          <a:xfrm>
            <a:off x="7993834" y="1234714"/>
            <a:ext cx="1058657" cy="10464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10700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27601" y="548680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Moyens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 bwMode="auto">
          <a:xfrm>
            <a:off x="258359" y="1340768"/>
            <a:ext cx="9071643" cy="61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2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0875" y="1441211"/>
            <a:ext cx="90364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b="1" dirty="0"/>
              <a:t> </a:t>
            </a:r>
            <a:r>
              <a:rPr lang="fr-FR" b="1" dirty="0">
                <a:latin typeface="+mj-lt"/>
              </a:rPr>
              <a:t>Pour les éducateurs </a:t>
            </a:r>
            <a:r>
              <a:rPr lang="fr-FR" b="1" dirty="0" smtClean="0">
                <a:latin typeface="+mj-lt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fr-FR" b="1" dirty="0">
              <a:latin typeface="+mj-lt"/>
            </a:endParaRPr>
          </a:p>
          <a:p>
            <a:pPr marL="627063" lvl="0" indent="-2635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j-lt"/>
              </a:rPr>
              <a:t>imposer et accompagner l'éducateur à la formation fédérale ou équivalente</a:t>
            </a:r>
          </a:p>
          <a:p>
            <a:pPr marL="627063" lvl="0" indent="-2635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j-lt"/>
              </a:rPr>
              <a:t>aider et soutenir chaque éducateur dans l'élaboration d'une séance </a:t>
            </a:r>
            <a:r>
              <a:rPr lang="fr-FR" sz="1600" b="1" dirty="0" smtClean="0">
                <a:latin typeface="+mj-lt"/>
              </a:rPr>
              <a:t>  </a:t>
            </a:r>
          </a:p>
          <a:p>
            <a:pPr marL="627063" lvl="0" indent="-2635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j-lt"/>
              </a:rPr>
              <a:t>évaluer et échanger régulièrement sur le fond et la forme des séances</a:t>
            </a:r>
            <a:endParaRPr lang="fr-FR" sz="1600" b="1" dirty="0">
              <a:latin typeface="+mj-lt"/>
            </a:endParaRPr>
          </a:p>
          <a:p>
            <a:pPr marL="627063" lvl="0" indent="-2635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j-lt"/>
              </a:rPr>
              <a:t>être à l'écoute des besoins en matériels pédagogiques</a:t>
            </a:r>
          </a:p>
          <a:p>
            <a:pPr lvl="0"/>
            <a:endParaRPr lang="fr-FR" dirty="0" smtClean="0">
              <a:latin typeface="+mj-lt"/>
            </a:endParaRPr>
          </a:p>
          <a:p>
            <a:pPr lvl="0"/>
            <a:endParaRPr lang="fr-FR" dirty="0">
              <a:latin typeface="+mj-lt"/>
            </a:endParaRPr>
          </a:p>
          <a:p>
            <a:pPr lvl="0"/>
            <a:endParaRPr lang="fr-FR" sz="1600" dirty="0">
              <a:latin typeface="+mj-lt"/>
            </a:endParaRPr>
          </a:p>
          <a:p>
            <a:pPr marL="627063" lvl="0" indent="-263525">
              <a:buFont typeface="Wingdings" panose="05000000000000000000" pitchFamily="2" charset="2"/>
              <a:buChar char="þ"/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L'éducateur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doit se sentir soutenu et épaulé pour assouvir pleinement sa passion et la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transmettre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aux enfants.      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                                                                                      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627063" lvl="0" indent="-263525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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L'épanouissement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 le plaisir de l'éducateur engendre la confiance et la sérénité au sein du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groupe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 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pic>
        <p:nvPicPr>
          <p:cNvPr id="4100" name="Picture 4" descr="Résultat de recherche d'images pour &quot;photo educateur rugby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 bwMode="auto">
          <a:xfrm>
            <a:off x="3203848" y="5200855"/>
            <a:ext cx="2638425" cy="15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20489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7702347" y="5589240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258359" y="1010345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27601" y="548680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Moyens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 bwMode="auto">
          <a:xfrm>
            <a:off x="258359" y="1340768"/>
            <a:ext cx="9071643" cy="61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2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0876" y="1588674"/>
            <a:ext cx="90364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b="1" dirty="0">
                <a:latin typeface="+mn-lt"/>
              </a:rPr>
              <a:t> Pour les familles </a:t>
            </a:r>
            <a:r>
              <a:rPr lang="fr-FR" b="1" dirty="0" smtClean="0">
                <a:latin typeface="+mn-lt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fr-FR" sz="1600" b="1" dirty="0">
              <a:latin typeface="+mn-lt"/>
            </a:endParaRP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accueillir </a:t>
            </a:r>
            <a:r>
              <a:rPr lang="fr-FR" sz="1600" dirty="0">
                <a:latin typeface="+mn-lt"/>
              </a:rPr>
              <a:t>et communiquer au maximum sur les projets, l'encadrement, les locaux , </a:t>
            </a:r>
            <a:r>
              <a:rPr lang="fr-FR" sz="1600" dirty="0" err="1" smtClean="0">
                <a:latin typeface="+mn-lt"/>
              </a:rPr>
              <a:t>etc</a:t>
            </a:r>
            <a:endParaRPr lang="fr-FR" sz="1600" dirty="0" smtClean="0">
              <a:latin typeface="+mn-lt"/>
            </a:endParaRP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organiser </a:t>
            </a:r>
            <a:r>
              <a:rPr lang="fr-FR" sz="1600" dirty="0">
                <a:latin typeface="+mn-lt"/>
              </a:rPr>
              <a:t>des rencontres parents/éducateurs-dirigeants (une au début et fin de </a:t>
            </a:r>
            <a:r>
              <a:rPr lang="fr-FR" sz="1600" dirty="0" smtClean="0">
                <a:latin typeface="+mn-lt"/>
              </a:rPr>
              <a:t>saison)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communiquer </a:t>
            </a:r>
            <a:r>
              <a:rPr lang="fr-FR" sz="1600" dirty="0">
                <a:latin typeface="+mn-lt"/>
              </a:rPr>
              <a:t>et transmettre le plus régulièrement possible les horaires, les dates de </a:t>
            </a:r>
            <a:r>
              <a:rPr lang="fr-FR" sz="1600" dirty="0" smtClean="0">
                <a:latin typeface="+mn-lt"/>
              </a:rPr>
              <a:t>rencontres</a:t>
            </a:r>
          </a:p>
          <a:p>
            <a:pPr marL="627063" lvl="0" indent="-263525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+mn-lt"/>
              </a:rPr>
              <a:t>faire </a:t>
            </a:r>
            <a:r>
              <a:rPr lang="fr-FR" sz="1600" dirty="0">
                <a:latin typeface="+mn-lt"/>
              </a:rPr>
              <a:t>le point sur le bien-être et la progression de l'enfant avec ses parents</a:t>
            </a:r>
          </a:p>
          <a:p>
            <a:pPr lvl="0"/>
            <a:endParaRPr lang="fr-FR" sz="1600" b="1" dirty="0">
              <a:solidFill>
                <a:srgbClr val="0000FF"/>
              </a:solidFill>
              <a:latin typeface="+mn-lt"/>
            </a:endParaRPr>
          </a:p>
          <a:p>
            <a:pPr lvl="0"/>
            <a:r>
              <a:rPr lang="fr-FR" sz="1600" b="1" dirty="0">
                <a:solidFill>
                  <a:srgbClr val="0000FF"/>
                </a:solidFill>
                <a:latin typeface="+mn-lt"/>
              </a:rPr>
              <a:t>   </a:t>
            </a:r>
            <a:r>
              <a:rPr lang="fr-FR" sz="1600" b="1" dirty="0" smtClean="0">
                <a:solidFill>
                  <a:srgbClr val="0000FF"/>
                </a:solidFill>
                <a:latin typeface="+mn-lt"/>
              </a:rPr>
              <a:t>  </a:t>
            </a:r>
            <a:endParaRPr lang="fr-FR" sz="1600" dirty="0"/>
          </a:p>
          <a:p>
            <a:pPr marL="627063" lvl="0" indent="-263525">
              <a:buFont typeface="Wingdings" panose="05000000000000000000" pitchFamily="2" charset="2"/>
              <a:buChar char="þ"/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familles doivent ressentir le sérieux et le professionnalisme de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l'association</a:t>
            </a:r>
          </a:p>
          <a:p>
            <a:pPr marL="627063" lvl="0" indent="-263525">
              <a:buFont typeface="Wingdings" panose="05000000000000000000" pitchFamily="2" charset="2"/>
              <a:buChar char="þ"/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familles doivent se sentir en confiance et « comme à la maison 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</a:t>
            </a:r>
          </a:p>
          <a:p>
            <a:pPr marL="627063" lvl="0" indent="-263525">
              <a:buFont typeface="Wingdings" panose="05000000000000000000" pitchFamily="2" charset="2"/>
              <a:buChar char="þ"/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Ils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ont aussi droit d'éprouver du plaisir au sein de l'association  </a:t>
            </a:r>
            <a:r>
              <a:rPr lang="fr-FR" sz="1600" b="1" dirty="0">
                <a:solidFill>
                  <a:srgbClr val="0000FF"/>
                </a:solidFill>
                <a:latin typeface="+mn-lt"/>
              </a:rPr>
              <a:t>             </a:t>
            </a:r>
            <a:r>
              <a:rPr lang="fr-FR" sz="1600" b="1" dirty="0">
                <a:solidFill>
                  <a:srgbClr val="0000FF"/>
                </a:solidFill>
              </a:rPr>
              <a:t>        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18495"/>
            <a:ext cx="936104" cy="12221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58985"/>
            <a:ext cx="1499989" cy="2002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739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BF-13\logo.jpg"/>
          <p:cNvPicPr>
            <a:picLocks noChangeAspect="1" noChangeArrowheads="1"/>
          </p:cNvPicPr>
          <p:nvPr/>
        </p:nvPicPr>
        <p:blipFill>
          <a:blip r:embed="rId3" cstate="print"/>
          <a:srcRect l="21652" r="62574" b="29412"/>
          <a:stretch>
            <a:fillRect/>
          </a:stretch>
        </p:blipFill>
        <p:spPr bwMode="auto">
          <a:xfrm flipH="1">
            <a:off x="5436096" y="5397358"/>
            <a:ext cx="1310705" cy="1172308"/>
          </a:xfrm>
          <a:prstGeom prst="rect">
            <a:avLst/>
          </a:prstGeom>
          <a:noFill/>
        </p:spPr>
      </p:pic>
      <p:sp>
        <p:nvSpPr>
          <p:cNvPr id="11" name="Espace réservé du texte 1"/>
          <p:cNvSpPr txBox="1">
            <a:spLocks/>
          </p:cNvSpPr>
          <p:nvPr/>
        </p:nvSpPr>
        <p:spPr bwMode="auto">
          <a:xfrm>
            <a:off x="-1439227" y="1096584"/>
            <a:ext cx="8761531" cy="56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FR" sz="1400" b="1" dirty="0" smtClean="0"/>
          </a:p>
          <a:p>
            <a:pPr marL="0" lv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27602" y="548680"/>
            <a:ext cx="8560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eaLnBrk="0" hangingPunct="0">
              <a:spcBef>
                <a:spcPts val="600"/>
              </a:spcBef>
              <a:defRPr/>
            </a:pPr>
            <a:r>
              <a:rPr lang="fr-FR" sz="2400" b="1" dirty="0" smtClean="0">
                <a:latin typeface="Trebuchet MS"/>
              </a:rPr>
              <a:t>Charte de l’école de Rugby 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 bwMode="auto">
          <a:xfrm>
            <a:off x="-1749339" y="1319019"/>
            <a:ext cx="9071643" cy="61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200" b="1" i="1" dirty="0" smtClean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20093"/>
              </p:ext>
            </p:extLst>
          </p:nvPr>
        </p:nvGraphicFramePr>
        <p:xfrm>
          <a:off x="32348" y="1319019"/>
          <a:ext cx="9036496" cy="546438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160240"/>
                <a:gridCol w="2355746"/>
                <a:gridCol w="2257993"/>
                <a:gridCol w="2262517"/>
              </a:tblGrid>
              <a:tr h="54186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300" b="1" i="0" u="none" strike="noStrike" kern="1200" dirty="0">
                        <a:solidFill>
                          <a:schemeClr val="bg1"/>
                        </a:solidFill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300" b="1" i="0" u="none" strike="noStrike" kern="1200" dirty="0"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Engagement du club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300" b="1" i="0" u="none" strike="noStrike" kern="1200" dirty="0">
                        <a:solidFill>
                          <a:schemeClr val="bg1"/>
                        </a:solidFill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300" b="1" i="0" u="none" strike="noStrike" kern="1200" dirty="0"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Engagement de l'éducateur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300" b="1" i="0" u="none" strike="noStrike" kern="1200" dirty="0">
                        <a:solidFill>
                          <a:schemeClr val="bg1"/>
                        </a:solidFill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300" b="1" i="0" u="none" strike="noStrike" kern="1200" dirty="0"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Engagement du joueurs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300" b="1" i="0" u="none" strike="noStrike" kern="1200" dirty="0">
                        <a:solidFill>
                          <a:schemeClr val="bg1"/>
                        </a:solidFill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300" b="1" i="0" u="none" strike="noStrike" kern="1200" dirty="0"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Arial" pitchFamily="2"/>
                        </a:rPr>
                        <a:t>Engagement des parents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48335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Assurer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de bonnes                  conditions d'entraînement : encadrement, </a:t>
                      </a:r>
                      <a:r>
                        <a:rPr lang="fr-FR" sz="1100" b="0" i="0" u="none" strike="noStrike" kern="1200" dirty="0" err="1">
                          <a:latin typeface="+mj-lt"/>
                          <a:ea typeface="Microsoft YaHei" pitchFamily="2"/>
                          <a:cs typeface="Arial" pitchFamily="2"/>
                        </a:rPr>
                        <a:t>locaux,matériel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Associer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les parents à la vie du club. Proposer des rencontres et festivités.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Communiquer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avec les familles et transmettre les        informations.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Prévenir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en cas de match ou  d'entraînement reporté ou          annulé.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Faire progresser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le joueur a   son rythme en favorisant le        plaisir du jeu dans un esprit       d'équipe.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Assurer et licencier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le joueur auprès de la F.F.R.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Faire le nécessaire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en cas     d'incident ou d'accident</a:t>
                      </a: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0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0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Arriver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au moins ¼ d'heure avant chaque entraînement ou RDV pour les tournois.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Assurer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la sécurité physique et psychologique des enfants.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Préparer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les séances d'entraînement.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Faire progresser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le joueur a   son rythme en favorisant le        plaisir du jeu dans un esprit       d'équipe.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Apporter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sa contribution : nettoyage, rangement...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Rester fair-play et respectueux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envers l'arbitre et adversaire.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Attendre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le départ du dernier enfant pour partir.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Être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à l'heure à chaque entraînement où RDV pour les tournois.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Respecter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les autres (joueurs, parents, encadrement, spectateurs...)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Respecter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les locaux et le matériel.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Participer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 au rangements (matériel) et nettoyage (locaux) après les entraînements.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Rester fair-play et respectueux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envers l'arbitre et adversaire en toutes circonstances.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Respecter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les horaires.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Avertir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lorsque vous récupérer votre enfant après l'entraînement ou les tournois.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Communiquer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avec l'équipe d'encadrement et les membres du club.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Apporter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sa contribution : goûters, fêtes...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Prévenir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l'éducateur en cas d'absence ou de problème.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Accompagner,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quand cela est possible, les enfants aux tournois et </a:t>
                      </a: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assister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et </a:t>
                      </a: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encourager.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Rester fair-play et respectueux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envers l'arbitre et adversaire.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100" b="0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100" b="1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- Veiller </a:t>
                      </a:r>
                      <a:r>
                        <a:rPr lang="fr-FR" sz="1100" b="0" i="0" u="none" strike="noStrike" kern="1200" dirty="0">
                          <a:latin typeface="+mj-lt"/>
                          <a:ea typeface="Microsoft YaHei" pitchFamily="2"/>
                          <a:cs typeface="Arial" pitchFamily="2"/>
                        </a:rPr>
                        <a:t>à ce que le joueur respecte ses </a:t>
                      </a:r>
                      <a:r>
                        <a:rPr lang="fr-FR" sz="1100" b="0" i="0" u="none" strike="noStrike" kern="1200" dirty="0" smtClean="0">
                          <a:latin typeface="+mj-lt"/>
                          <a:ea typeface="Microsoft YaHei" pitchFamily="2"/>
                          <a:cs typeface="Arial" pitchFamily="2"/>
                        </a:rPr>
                        <a:t>engagements</a:t>
                      </a:r>
                      <a:endParaRPr lang="fr-FR" sz="1100" b="1" i="0" u="none" strike="noStrike" kern="1200" dirty="0">
                        <a:latin typeface="+mj-lt"/>
                        <a:ea typeface="Microsoft YaHei" pitchFamily="2"/>
                        <a:cs typeface="Arial" pitchFamily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28794" y="19738"/>
            <a:ext cx="493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r" eaLnBrk="0" hangingPunct="0"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rebuchet MS"/>
              </a:rPr>
              <a:t>PROJET EDUCATIF</a:t>
            </a:r>
          </a:p>
        </p:txBody>
      </p:sp>
    </p:spTree>
    <p:extLst>
      <p:ext uri="{BB962C8B-B14F-4D97-AF65-F5344CB8AC3E}">
        <p14:creationId xmlns:p14="http://schemas.microsoft.com/office/powerpoint/2010/main" val="31377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1166</Words>
  <Application>Microsoft Office PowerPoint</Application>
  <PresentationFormat>Affichage à l'écran (4:3)</PresentationFormat>
  <Paragraphs>405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Thème Office</vt:lpstr>
      <vt:lpstr>1_Conception personnalisée</vt:lpstr>
      <vt:lpstr>Conception personnalisée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Céline PATY</dc:creator>
  <cp:lastModifiedBy>user</cp:lastModifiedBy>
  <cp:revision>1165</cp:revision>
  <dcterms:created xsi:type="dcterms:W3CDTF">2008-10-13T07:07:35Z</dcterms:created>
  <dcterms:modified xsi:type="dcterms:W3CDTF">2019-05-23T08:24:01Z</dcterms:modified>
</cp:coreProperties>
</file>